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5"/>
  </p:notesMasterIdLst>
  <p:sldIdLst>
    <p:sldId id="256" r:id="rId2"/>
    <p:sldId id="594" r:id="rId3"/>
    <p:sldId id="617" r:id="rId4"/>
    <p:sldId id="616" r:id="rId5"/>
    <p:sldId id="619" r:id="rId6"/>
    <p:sldId id="618" r:id="rId7"/>
    <p:sldId id="620" r:id="rId8"/>
    <p:sldId id="621" r:id="rId9"/>
    <p:sldId id="655" r:id="rId10"/>
    <p:sldId id="656" r:id="rId11"/>
    <p:sldId id="693" r:id="rId12"/>
    <p:sldId id="275" r:id="rId13"/>
    <p:sldId id="257" r:id="rId14"/>
    <p:sldId id="276" r:id="rId15"/>
    <p:sldId id="277" r:id="rId16"/>
    <p:sldId id="278" r:id="rId17"/>
    <p:sldId id="279" r:id="rId18"/>
    <p:sldId id="280" r:id="rId19"/>
    <p:sldId id="281" r:id="rId20"/>
    <p:sldId id="259" r:id="rId21"/>
    <p:sldId id="283" r:id="rId22"/>
    <p:sldId id="643" r:id="rId23"/>
    <p:sldId id="690" r:id="rId24"/>
    <p:sldId id="284" r:id="rId25"/>
    <p:sldId id="604" r:id="rId26"/>
    <p:sldId id="622" r:id="rId27"/>
    <p:sldId id="623" r:id="rId28"/>
    <p:sldId id="692" r:id="rId29"/>
    <p:sldId id="266" r:id="rId30"/>
    <p:sldId id="267" r:id="rId31"/>
    <p:sldId id="268" r:id="rId32"/>
    <p:sldId id="272" r:id="rId33"/>
    <p:sldId id="27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897" autoAdjust="0"/>
  </p:normalViewPr>
  <p:slideViewPr>
    <p:cSldViewPr snapToGrid="0">
      <p:cViewPr varScale="1">
        <p:scale>
          <a:sx n="78" d="100"/>
          <a:sy n="78" d="100"/>
        </p:scale>
        <p:origin x="16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2817C-09F3-4A4D-8EAD-FC1D9435C91D}"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8A73D-F6C9-4D0E-809F-3C0746157447}" type="slidenum">
              <a:rPr lang="zh-CN" altLang="en-US" smtClean="0"/>
              <a:t>‹#›</a:t>
            </a:fld>
            <a:endParaRPr lang="zh-CN" altLang="en-US"/>
          </a:p>
        </p:txBody>
      </p:sp>
    </p:spTree>
    <p:extLst>
      <p:ext uri="{BB962C8B-B14F-4D97-AF65-F5344CB8AC3E}">
        <p14:creationId xmlns:p14="http://schemas.microsoft.com/office/powerpoint/2010/main" val="3208488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Graph_of_a_func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en.wikipedia.org/wiki/Binary_classifi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a:t>
            </a:fld>
            <a:endParaRPr lang="zh-CN" altLang="en-US"/>
          </a:p>
        </p:txBody>
      </p:sp>
    </p:spTree>
    <p:extLst>
      <p:ext uri="{BB962C8B-B14F-4D97-AF65-F5344CB8AC3E}">
        <p14:creationId xmlns:p14="http://schemas.microsoft.com/office/powerpoint/2010/main" val="208685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17</a:t>
            </a:fld>
            <a:endParaRPr lang="zh-CN" altLang="en-US"/>
          </a:p>
        </p:txBody>
      </p:sp>
    </p:spTree>
    <p:extLst>
      <p:ext uri="{BB962C8B-B14F-4D97-AF65-F5344CB8AC3E}">
        <p14:creationId xmlns:p14="http://schemas.microsoft.com/office/powerpoint/2010/main" val="313337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18</a:t>
            </a:fld>
            <a:endParaRPr lang="zh-CN" altLang="en-US"/>
          </a:p>
        </p:txBody>
      </p:sp>
    </p:spTree>
    <p:extLst>
      <p:ext uri="{BB962C8B-B14F-4D97-AF65-F5344CB8AC3E}">
        <p14:creationId xmlns:p14="http://schemas.microsoft.com/office/powerpoint/2010/main" val="2561769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19</a:t>
            </a:fld>
            <a:endParaRPr lang="zh-CN" altLang="en-US"/>
          </a:p>
        </p:txBody>
      </p:sp>
    </p:spTree>
    <p:extLst>
      <p:ext uri="{BB962C8B-B14F-4D97-AF65-F5344CB8AC3E}">
        <p14:creationId xmlns:p14="http://schemas.microsoft.com/office/powerpoint/2010/main" val="213557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25</a:t>
            </a:fld>
            <a:endParaRPr lang="zh-CN" altLang="en-US"/>
          </a:p>
        </p:txBody>
      </p:sp>
    </p:spTree>
    <p:extLst>
      <p:ext uri="{BB962C8B-B14F-4D97-AF65-F5344CB8AC3E}">
        <p14:creationId xmlns:p14="http://schemas.microsoft.com/office/powerpoint/2010/main" val="173077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26</a:t>
            </a:fld>
            <a:endParaRPr lang="zh-CN" altLang="en-US"/>
          </a:p>
        </p:txBody>
      </p:sp>
    </p:spTree>
    <p:extLst>
      <p:ext uri="{BB962C8B-B14F-4D97-AF65-F5344CB8AC3E}">
        <p14:creationId xmlns:p14="http://schemas.microsoft.com/office/powerpoint/2010/main" val="3257837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effectLst/>
                <a:latin typeface="+mn-lt"/>
                <a:ea typeface="+mn-ea"/>
                <a:cs typeface="+mn-cs"/>
              </a:rPr>
              <a:t>A </a:t>
            </a:r>
            <a:r>
              <a:rPr lang="en-US" altLang="zh-CN" sz="1200" b="1" i="0" kern="1200" dirty="0">
                <a:solidFill>
                  <a:schemeClr val="tx1"/>
                </a:solidFill>
                <a:effectLst/>
                <a:latin typeface="+mn-lt"/>
                <a:ea typeface="+mn-ea"/>
                <a:cs typeface="+mn-cs"/>
              </a:rPr>
              <a:t>receiver operating characteristic curve</a:t>
            </a:r>
            <a:r>
              <a:rPr lang="en-US" altLang="zh-CN" sz="1200" b="0" i="0" kern="1200" dirty="0">
                <a:solidFill>
                  <a:schemeClr val="tx1"/>
                </a:solidFill>
                <a:effectLst/>
                <a:latin typeface="+mn-lt"/>
                <a:ea typeface="+mn-ea"/>
                <a:cs typeface="+mn-cs"/>
              </a:rPr>
              <a:t>, or </a:t>
            </a:r>
            <a:r>
              <a:rPr lang="en-US" altLang="zh-CN" sz="1200" b="1" i="0" kern="1200" dirty="0">
                <a:solidFill>
                  <a:schemeClr val="tx1"/>
                </a:solidFill>
                <a:effectLst/>
                <a:latin typeface="+mn-lt"/>
                <a:ea typeface="+mn-ea"/>
                <a:cs typeface="+mn-cs"/>
              </a:rPr>
              <a:t>ROC curve</a:t>
            </a:r>
            <a:r>
              <a:rPr lang="en-US" altLang="zh-CN" sz="1200" b="0" i="0" kern="1200" dirty="0">
                <a:solidFill>
                  <a:schemeClr val="tx1"/>
                </a:solidFill>
                <a:effectLst/>
                <a:latin typeface="+mn-lt"/>
                <a:ea typeface="+mn-ea"/>
                <a:cs typeface="+mn-cs"/>
              </a:rPr>
              <a:t>, is a </a:t>
            </a:r>
            <a:r>
              <a:rPr lang="en-US" altLang="zh-CN" sz="1200" b="0" i="0" u="none" strike="noStrike" kern="1200" dirty="0">
                <a:solidFill>
                  <a:schemeClr val="tx1"/>
                </a:solidFill>
                <a:effectLst/>
                <a:latin typeface="+mn-lt"/>
                <a:ea typeface="+mn-ea"/>
                <a:cs typeface="+mn-cs"/>
                <a:hlinkClick r:id="rId3" tooltip="Graph of a function"/>
              </a:rPr>
              <a:t>graphical plot</a:t>
            </a:r>
            <a:r>
              <a:rPr lang="en-US" altLang="zh-CN" sz="1200" b="0" i="0" kern="1200" dirty="0">
                <a:solidFill>
                  <a:schemeClr val="tx1"/>
                </a:solidFill>
                <a:effectLst/>
                <a:latin typeface="+mn-lt"/>
                <a:ea typeface="+mn-ea"/>
                <a:cs typeface="+mn-cs"/>
              </a:rPr>
              <a:t> that illustrates the diagnostic ability of a </a:t>
            </a:r>
            <a:r>
              <a:rPr lang="en-US" altLang="zh-CN" sz="1200" b="0" i="0" u="none" strike="noStrike" kern="1200" dirty="0">
                <a:solidFill>
                  <a:schemeClr val="tx1"/>
                </a:solidFill>
                <a:effectLst/>
                <a:latin typeface="+mn-lt"/>
                <a:ea typeface="+mn-ea"/>
                <a:cs typeface="+mn-cs"/>
                <a:hlinkClick r:id="rId4" tooltip="Binary classifier"/>
              </a:rPr>
              <a:t>binary classifier</a:t>
            </a:r>
            <a:r>
              <a:rPr lang="en-US" altLang="zh-CN" sz="1200" b="0" i="0" kern="1200" dirty="0">
                <a:solidFill>
                  <a:schemeClr val="tx1"/>
                </a:solidFill>
                <a:effectLst/>
                <a:latin typeface="+mn-lt"/>
                <a:ea typeface="+mn-ea"/>
                <a:cs typeface="+mn-cs"/>
              </a:rPr>
              <a:t> system as its discrimination threshold is varied. The method was originally developed for operators of military radar receivers starting in 1941, which led to its name.</a:t>
            </a:r>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27</a:t>
            </a:fld>
            <a:endParaRPr lang="zh-CN" altLang="en-US"/>
          </a:p>
        </p:txBody>
      </p:sp>
    </p:spTree>
    <p:extLst>
      <p:ext uri="{BB962C8B-B14F-4D97-AF65-F5344CB8AC3E}">
        <p14:creationId xmlns:p14="http://schemas.microsoft.com/office/powerpoint/2010/main" val="20425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8A73D-F6C9-4D0E-809F-3C0746157447}" type="slidenum">
              <a:rPr lang="zh-CN" altLang="en-US" smtClean="0"/>
              <a:t>28</a:t>
            </a:fld>
            <a:endParaRPr lang="zh-CN" altLang="en-US"/>
          </a:p>
        </p:txBody>
      </p:sp>
    </p:spTree>
    <p:extLst>
      <p:ext uri="{BB962C8B-B14F-4D97-AF65-F5344CB8AC3E}">
        <p14:creationId xmlns:p14="http://schemas.microsoft.com/office/powerpoint/2010/main" val="231822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8A73D-F6C9-4D0E-809F-3C0746157447}" type="slidenum">
              <a:rPr lang="zh-CN" altLang="en-US" smtClean="0"/>
              <a:t>31</a:t>
            </a:fld>
            <a:endParaRPr lang="zh-CN" altLang="en-US"/>
          </a:p>
        </p:txBody>
      </p:sp>
    </p:spTree>
    <p:extLst>
      <p:ext uri="{BB962C8B-B14F-4D97-AF65-F5344CB8AC3E}">
        <p14:creationId xmlns:p14="http://schemas.microsoft.com/office/powerpoint/2010/main" val="79422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网上资源的介绍</a:t>
            </a:r>
          </a:p>
        </p:txBody>
      </p:sp>
      <p:sp>
        <p:nvSpPr>
          <p:cNvPr id="4" name="灯片编号占位符 3"/>
          <p:cNvSpPr>
            <a:spLocks noGrp="1"/>
          </p:cNvSpPr>
          <p:nvPr>
            <p:ph type="sldNum" sz="quarter" idx="10"/>
          </p:nvPr>
        </p:nvSpPr>
        <p:spPr/>
        <p:txBody>
          <a:bodyPr/>
          <a:lstStyle/>
          <a:p>
            <a:fld id="{254A2B7B-EE6C-5F4B-AA66-A317549B4D05}" type="slidenum">
              <a:rPr kumimoji="1" lang="zh-CN" altLang="en-US" smtClean="0"/>
              <a:t>2</a:t>
            </a:fld>
            <a:endParaRPr kumimoji="1" lang="zh-CN" altLang="en-US"/>
          </a:p>
        </p:txBody>
      </p:sp>
    </p:spTree>
    <p:extLst>
      <p:ext uri="{BB962C8B-B14F-4D97-AF65-F5344CB8AC3E}">
        <p14:creationId xmlns:p14="http://schemas.microsoft.com/office/powerpoint/2010/main" val="32513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网上资源的介绍</a:t>
            </a:r>
          </a:p>
        </p:txBody>
      </p:sp>
      <p:sp>
        <p:nvSpPr>
          <p:cNvPr id="4" name="灯片编号占位符 3"/>
          <p:cNvSpPr>
            <a:spLocks noGrp="1"/>
          </p:cNvSpPr>
          <p:nvPr>
            <p:ph type="sldNum" sz="quarter" idx="10"/>
          </p:nvPr>
        </p:nvSpPr>
        <p:spPr/>
        <p:txBody>
          <a:bodyPr/>
          <a:lstStyle/>
          <a:p>
            <a:fld id="{254A2B7B-EE6C-5F4B-AA66-A317549B4D05}" type="slidenum">
              <a:rPr kumimoji="1" lang="zh-CN" altLang="en-US" smtClean="0"/>
              <a:t>3</a:t>
            </a:fld>
            <a:endParaRPr kumimoji="1" lang="zh-CN" altLang="en-US"/>
          </a:p>
        </p:txBody>
      </p:sp>
    </p:spTree>
    <p:extLst>
      <p:ext uri="{BB962C8B-B14F-4D97-AF65-F5344CB8AC3E}">
        <p14:creationId xmlns:p14="http://schemas.microsoft.com/office/powerpoint/2010/main" val="90804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8A73D-F6C9-4D0E-809F-3C0746157447}" type="slidenum">
              <a:rPr lang="zh-CN" altLang="en-US" smtClean="0"/>
              <a:t>10</a:t>
            </a:fld>
            <a:endParaRPr lang="zh-CN" altLang="en-US"/>
          </a:p>
        </p:txBody>
      </p:sp>
    </p:spTree>
    <p:extLst>
      <p:ext uri="{BB962C8B-B14F-4D97-AF65-F5344CB8AC3E}">
        <p14:creationId xmlns:p14="http://schemas.microsoft.com/office/powerpoint/2010/main" val="163611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11</a:t>
            </a:fld>
            <a:endParaRPr lang="zh-CN" altLang="en-US"/>
          </a:p>
        </p:txBody>
      </p:sp>
    </p:spTree>
    <p:extLst>
      <p:ext uri="{BB962C8B-B14F-4D97-AF65-F5344CB8AC3E}">
        <p14:creationId xmlns:p14="http://schemas.microsoft.com/office/powerpoint/2010/main" val="98543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13</a:t>
            </a:fld>
            <a:endParaRPr lang="zh-CN" altLang="en-US"/>
          </a:p>
        </p:txBody>
      </p:sp>
    </p:spTree>
    <p:extLst>
      <p:ext uri="{BB962C8B-B14F-4D97-AF65-F5344CB8AC3E}">
        <p14:creationId xmlns:p14="http://schemas.microsoft.com/office/powerpoint/2010/main" val="16390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14</a:t>
            </a:fld>
            <a:endParaRPr lang="zh-CN" altLang="en-US"/>
          </a:p>
        </p:txBody>
      </p:sp>
    </p:spTree>
    <p:extLst>
      <p:ext uri="{BB962C8B-B14F-4D97-AF65-F5344CB8AC3E}">
        <p14:creationId xmlns:p14="http://schemas.microsoft.com/office/powerpoint/2010/main" val="27123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15</a:t>
            </a:fld>
            <a:endParaRPr lang="zh-CN" altLang="en-US"/>
          </a:p>
        </p:txBody>
      </p:sp>
    </p:spTree>
    <p:extLst>
      <p:ext uri="{BB962C8B-B14F-4D97-AF65-F5344CB8AC3E}">
        <p14:creationId xmlns:p14="http://schemas.microsoft.com/office/powerpoint/2010/main" val="83751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8A73D-F6C9-4D0E-809F-3C0746157447}" type="slidenum">
              <a:rPr lang="zh-CN" altLang="en-US" smtClean="0"/>
              <a:t>16</a:t>
            </a:fld>
            <a:endParaRPr lang="zh-CN" altLang="en-US"/>
          </a:p>
        </p:txBody>
      </p:sp>
    </p:spTree>
    <p:extLst>
      <p:ext uri="{BB962C8B-B14F-4D97-AF65-F5344CB8AC3E}">
        <p14:creationId xmlns:p14="http://schemas.microsoft.com/office/powerpoint/2010/main" val="349228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20D7393-48FA-4D70-A54C-7797C93E5D67}" type="datetime1">
              <a:rPr lang="zh-CN" altLang="en-US" smtClean="0"/>
              <a:t>2023/3/20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2678645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CC9847-9318-40ED-A354-7C84ACAB1A0A}" type="datetime1">
              <a:rPr lang="zh-CN" altLang="en-US" smtClean="0"/>
              <a:t>2023/3/20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171047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9F68A1-0240-4054-A02F-B59E3005217D}" type="datetime1">
              <a:rPr lang="zh-CN" altLang="en-US" smtClean="0"/>
              <a:t>2023/3/20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176601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rgbClr val="125586"/>
                </a:solidFill>
                <a:latin typeface="Microsoft JhengHei"/>
                <a:cs typeface="Microsoft JhengHei"/>
              </a:defRPr>
            </a:lvl1pPr>
          </a:lstStyle>
          <a:p>
            <a:endParaRPr/>
          </a:p>
        </p:txBody>
      </p:sp>
      <p:sp>
        <p:nvSpPr>
          <p:cNvPr id="3" name="Holder 3"/>
          <p:cNvSpPr>
            <a:spLocks noGrp="1"/>
          </p:cNvSpPr>
          <p:nvPr>
            <p:ph sz="half" idx="2"/>
          </p:nvPr>
        </p:nvSpPr>
        <p:spPr>
          <a:xfrm>
            <a:off x="457201" y="1577340"/>
            <a:ext cx="397764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zh-CN" altLang="en-US">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3/20/2023</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900" b="1" i="0">
                <a:solidFill>
                  <a:srgbClr val="125586"/>
                </a:solidFill>
                <a:latin typeface="Arial"/>
                <a:cs typeface="Arial"/>
              </a:defRPr>
            </a:lvl1pPr>
          </a:lstStyle>
          <a:p>
            <a:pPr marL="50959"/>
            <a:fld id="{81D60167-4931-47E6-BA6A-407CBD079E47}" type="slidenum">
              <a:rPr lang="en-US" altLang="zh-CN" smtClean="0"/>
              <a:pPr marL="50959"/>
              <a:t>‹#›</a:t>
            </a:fld>
            <a:endParaRPr lang="en-US" altLang="zh-CN" dirty="0"/>
          </a:p>
        </p:txBody>
      </p:sp>
    </p:spTree>
    <p:extLst>
      <p:ext uri="{BB962C8B-B14F-4D97-AF65-F5344CB8AC3E}">
        <p14:creationId xmlns:p14="http://schemas.microsoft.com/office/powerpoint/2010/main" val="170589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99BF211-5F30-44F3-8BB7-DB00B27D7B86}" type="datetime1">
              <a:rPr lang="zh-CN" altLang="en-US" smtClean="0"/>
              <a:t>2023/3/20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253606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A7B28E7-0505-42F7-AC88-A27D7DB5CD98}" type="datetime1">
              <a:rPr lang="zh-CN" altLang="en-US" smtClean="0"/>
              <a:t>2023/3/20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377606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07D5154-5388-4B4A-8D99-5AAE81778995}" type="datetime1">
              <a:rPr lang="zh-CN" altLang="en-US" smtClean="0"/>
              <a:t>2023/3/20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3486453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7931C1E-AE15-4428-BBCA-4BE3F71D7C82}" type="datetime1">
              <a:rPr lang="zh-CN" altLang="en-US" smtClean="0"/>
              <a:t>2023/3/20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257703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1A1B65-4C05-409D-8C85-4902DF6FEB19}" type="datetime1">
              <a:rPr lang="zh-CN" altLang="en-US" smtClean="0"/>
              <a:t>2023/3/20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47010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EB5D7-DBA9-460D-BF55-8F75285ACFBE}" type="datetime1">
              <a:rPr lang="zh-CN" altLang="en-US" smtClean="0"/>
              <a:t>2023/3/20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267815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BA5BBF1-5355-40A8-BEC1-1D6428231957}" type="datetime1">
              <a:rPr lang="zh-CN" altLang="en-US" smtClean="0"/>
              <a:t>2023/3/20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513180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E49F2E1-13A4-449D-B499-2488D16F6DEC}" type="datetime1">
              <a:rPr lang="zh-CN" altLang="en-US" smtClean="0"/>
              <a:t>2023/3/20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2681616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00EEE-F5A4-4473-B842-7B55C03D76E3}" type="datetime1">
              <a:rPr lang="zh-CN" altLang="en-US" smtClean="0"/>
              <a:t>2023/3/20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4A3ED-EE7A-4E19-90BC-E8E086817459}" type="slidenum">
              <a:rPr lang="zh-CN" altLang="en-US" smtClean="0"/>
              <a:t>‹#›</a:t>
            </a:fld>
            <a:endParaRPr lang="zh-CN" altLang="en-US"/>
          </a:p>
        </p:txBody>
      </p:sp>
    </p:spTree>
    <p:extLst>
      <p:ext uri="{BB962C8B-B14F-4D97-AF65-F5344CB8AC3E}">
        <p14:creationId xmlns:p14="http://schemas.microsoft.com/office/powerpoint/2010/main" val="3267052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80768" y="1962039"/>
            <a:ext cx="6858000" cy="817526"/>
          </a:xfrm>
        </p:spPr>
        <p:txBody>
          <a:bodyPr>
            <a:normAutofit fontScale="90000"/>
          </a:bodyPr>
          <a:lstStyle/>
          <a:p>
            <a:r>
              <a:rPr lang="zh-CN" altLang="en-US" b="1" dirty="0">
                <a:solidFill>
                  <a:srgbClr val="002060"/>
                </a:solidFill>
                <a:latin typeface="微软雅黑" panose="020B0503020204020204" pitchFamily="34" charset="-122"/>
                <a:ea typeface="微软雅黑" panose="020B0503020204020204" pitchFamily="34" charset="-122"/>
              </a:rPr>
              <a:t>模式识别与统计学习</a:t>
            </a:r>
          </a:p>
        </p:txBody>
      </p:sp>
      <p:sp>
        <p:nvSpPr>
          <p:cNvPr id="3" name="副标题 2"/>
          <p:cNvSpPr>
            <a:spLocks noGrp="1"/>
          </p:cNvSpPr>
          <p:nvPr>
            <p:ph type="subTitle" idx="1"/>
          </p:nvPr>
        </p:nvSpPr>
        <p:spPr>
          <a:xfrm>
            <a:off x="1281545" y="3073869"/>
            <a:ext cx="6858000" cy="1241822"/>
          </a:xfrm>
        </p:spPr>
        <p:txBody>
          <a:bodyPr>
            <a:normAutofit/>
          </a:bodyPr>
          <a:lstStyle/>
          <a:p>
            <a:r>
              <a:rPr lang="en-US" altLang="zh-CN" sz="2700" dirty="0">
                <a:solidFill>
                  <a:srgbClr val="002060"/>
                </a:solidFill>
                <a:latin typeface="微软雅黑" panose="020B0503020204020204" pitchFamily="34" charset="-122"/>
                <a:ea typeface="微软雅黑" panose="020B0503020204020204" pitchFamily="34" charset="-122"/>
              </a:rPr>
              <a:t>— </a:t>
            </a:r>
            <a:r>
              <a:rPr lang="zh-CN" altLang="en-US" sz="2700" dirty="0">
                <a:solidFill>
                  <a:srgbClr val="002060"/>
                </a:solidFill>
                <a:latin typeface="微软雅黑" panose="020B0503020204020204" pitchFamily="34" charset="-122"/>
                <a:ea typeface="微软雅黑" panose="020B0503020204020204" pitchFamily="34" charset="-122"/>
              </a:rPr>
              <a:t>小复习一</a:t>
            </a:r>
          </a:p>
        </p:txBody>
      </p:sp>
      <p:sp>
        <p:nvSpPr>
          <p:cNvPr id="4" name="副标题 2"/>
          <p:cNvSpPr txBox="1">
            <a:spLocks/>
          </p:cNvSpPr>
          <p:nvPr/>
        </p:nvSpPr>
        <p:spPr>
          <a:xfrm>
            <a:off x="5363443" y="4800600"/>
            <a:ext cx="3164030" cy="286780"/>
          </a:xfrm>
          <a:prstGeom prst="rect">
            <a:avLst/>
          </a:prstGeom>
        </p:spPr>
        <p:txBody>
          <a:bodyPr vert="horz" lIns="51435" tIns="25718" rIns="51435" bIns="25718"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100" b="1" dirty="0">
                <a:solidFill>
                  <a:srgbClr val="002060"/>
                </a:solidFill>
                <a:latin typeface="微软雅黑" panose="020B0503020204020204" pitchFamily="34" charset="-122"/>
                <a:ea typeface="微软雅黑" panose="020B0503020204020204" pitchFamily="34" charset="-122"/>
              </a:rPr>
              <a:t>赵海涛</a:t>
            </a:r>
            <a:endParaRPr lang="en-US" altLang="zh-CN" sz="2100" b="1" dirty="0">
              <a:solidFill>
                <a:srgbClr val="002060"/>
              </a:solidFill>
              <a:latin typeface="微软雅黑" panose="020B0503020204020204" pitchFamily="34" charset="-122"/>
              <a:ea typeface="微软雅黑" panose="020B0503020204020204" pitchFamily="34" charset="-122"/>
            </a:endParaRPr>
          </a:p>
          <a:p>
            <a:r>
              <a:rPr lang="en-US" altLang="zh-CN" sz="2100" b="1" dirty="0">
                <a:solidFill>
                  <a:srgbClr val="002060"/>
                </a:solidFill>
              </a:rPr>
              <a:t>haitaozhao@ecust.edu.cn</a:t>
            </a:r>
            <a:endParaRPr lang="zh-CN" altLang="en-US" sz="2100" b="1" dirty="0">
              <a:solidFill>
                <a:srgbClr val="002060"/>
              </a:solidFill>
            </a:endParaRPr>
          </a:p>
        </p:txBody>
      </p:sp>
    </p:spTree>
    <p:extLst>
      <p:ext uri="{BB962C8B-B14F-4D97-AF65-F5344CB8AC3E}">
        <p14:creationId xmlns:p14="http://schemas.microsoft.com/office/powerpoint/2010/main" val="2915041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854" y="321396"/>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如何学习？</a:t>
            </a:r>
          </a:p>
        </p:txBody>
      </p:sp>
      <p:sp>
        <p:nvSpPr>
          <p:cNvPr id="5" name="内容占位符 2">
            <a:extLst>
              <a:ext uri="{FF2B5EF4-FFF2-40B4-BE49-F238E27FC236}">
                <a16:creationId xmlns:a16="http://schemas.microsoft.com/office/drawing/2014/main" id="{EAE3C86C-5DF2-D96E-92ED-E3DCB95399D0}"/>
              </a:ext>
            </a:extLst>
          </p:cNvPr>
          <p:cNvSpPr>
            <a:spLocks noGrp="1"/>
          </p:cNvSpPr>
          <p:nvPr>
            <p:ph idx="1"/>
          </p:nvPr>
        </p:nvSpPr>
        <p:spPr>
          <a:xfrm>
            <a:off x="356872" y="1239961"/>
            <a:ext cx="5178689" cy="3802208"/>
          </a:xfrm>
        </p:spPr>
        <p:txBody>
          <a:bodyPr>
            <a:noAutofit/>
          </a:bodyPr>
          <a:lstStyle/>
          <a:p>
            <a:pPr algn="just">
              <a:lnSpc>
                <a:spcPct val="150000"/>
              </a:lnSpc>
            </a:pPr>
            <a:r>
              <a:rPr lang="zh-CN" altLang="en-US" dirty="0">
                <a:latin typeface="+mn-ea"/>
              </a:rPr>
              <a:t>通过考试：</a:t>
            </a:r>
            <a:endParaRPr lang="en-US" altLang="zh-CN" dirty="0">
              <a:latin typeface="+mn-ea"/>
            </a:endParaRPr>
          </a:p>
          <a:p>
            <a:pPr lvl="1" algn="just">
              <a:lnSpc>
                <a:spcPct val="150000"/>
              </a:lnSpc>
            </a:pPr>
            <a:r>
              <a:rPr lang="zh-CN" altLang="en-US" dirty="0">
                <a:latin typeface="+mn-ea"/>
              </a:rPr>
              <a:t>预习</a:t>
            </a:r>
            <a:r>
              <a:rPr lang="en-US" altLang="zh-CN" dirty="0">
                <a:latin typeface="+mn-ea"/>
              </a:rPr>
              <a:t>+</a:t>
            </a:r>
            <a:r>
              <a:rPr lang="zh-CN" altLang="en-US" dirty="0">
                <a:latin typeface="+mn-ea"/>
              </a:rPr>
              <a:t>复习（</a:t>
            </a:r>
            <a:r>
              <a:rPr lang="zh-CN" altLang="en-US" dirty="0">
                <a:solidFill>
                  <a:srgbClr val="C00000"/>
                </a:solidFill>
                <a:latin typeface="+mn-ea"/>
              </a:rPr>
              <a:t>做好笔记</a:t>
            </a:r>
            <a:r>
              <a:rPr lang="zh-CN" altLang="en-US" dirty="0">
                <a:latin typeface="+mn-ea"/>
              </a:rPr>
              <a:t>）</a:t>
            </a:r>
            <a:endParaRPr lang="en-US" altLang="zh-CN" dirty="0">
              <a:latin typeface="+mn-ea"/>
            </a:endParaRPr>
          </a:p>
          <a:p>
            <a:pPr lvl="1" algn="just">
              <a:lnSpc>
                <a:spcPct val="150000"/>
              </a:lnSpc>
            </a:pPr>
            <a:r>
              <a:rPr lang="zh-CN" altLang="en-US" dirty="0">
                <a:latin typeface="+mn-ea"/>
              </a:rPr>
              <a:t>理论推导</a:t>
            </a:r>
            <a:r>
              <a:rPr lang="en-US" altLang="zh-CN" dirty="0">
                <a:latin typeface="+mn-ea"/>
              </a:rPr>
              <a:t>+</a:t>
            </a:r>
            <a:r>
              <a:rPr lang="zh-CN" altLang="en-US" dirty="0">
                <a:solidFill>
                  <a:srgbClr val="C00000"/>
                </a:solidFill>
                <a:latin typeface="+mn-ea"/>
              </a:rPr>
              <a:t>编程</a:t>
            </a:r>
            <a:endParaRPr lang="en-US" altLang="zh-CN" dirty="0">
              <a:solidFill>
                <a:srgbClr val="C00000"/>
              </a:solidFill>
              <a:latin typeface="+mn-ea"/>
            </a:endParaRPr>
          </a:p>
          <a:p>
            <a:pPr lvl="2" algn="just">
              <a:lnSpc>
                <a:spcPct val="150000"/>
              </a:lnSpc>
            </a:pPr>
            <a:r>
              <a:rPr lang="zh-CN" altLang="en-US" dirty="0">
                <a:latin typeface="+mn-ea"/>
              </a:rPr>
              <a:t>矩阵，概率统计，微积分再学习</a:t>
            </a:r>
            <a:endParaRPr lang="en-US" altLang="zh-CN" dirty="0">
              <a:latin typeface="+mn-ea"/>
            </a:endParaRPr>
          </a:p>
          <a:p>
            <a:pPr lvl="2" algn="just">
              <a:lnSpc>
                <a:spcPct val="150000"/>
              </a:lnSpc>
            </a:pPr>
            <a:r>
              <a:rPr lang="en-US" altLang="zh-CN" dirty="0">
                <a:latin typeface="+mn-ea"/>
              </a:rPr>
              <a:t>Python</a:t>
            </a:r>
            <a:r>
              <a:rPr lang="zh-CN" altLang="en-US" dirty="0">
                <a:latin typeface="+mn-ea"/>
              </a:rPr>
              <a:t>编程</a:t>
            </a:r>
            <a:endParaRPr lang="en-US" altLang="zh-CN" dirty="0">
              <a:latin typeface="+mn-ea"/>
            </a:endParaRPr>
          </a:p>
        </p:txBody>
      </p:sp>
      <p:pic>
        <p:nvPicPr>
          <p:cNvPr id="7" name="图片 6">
            <a:extLst>
              <a:ext uri="{FF2B5EF4-FFF2-40B4-BE49-F238E27FC236}">
                <a16:creationId xmlns:a16="http://schemas.microsoft.com/office/drawing/2014/main" id="{F66F9452-B715-197A-49E7-5BD9AC768D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028" y="0"/>
            <a:ext cx="3086100" cy="6858000"/>
          </a:xfrm>
          <a:prstGeom prst="rect">
            <a:avLst/>
          </a:prstGeom>
        </p:spPr>
      </p:pic>
      <p:sp>
        <p:nvSpPr>
          <p:cNvPr id="8" name="灯片编号占位符 7">
            <a:extLst>
              <a:ext uri="{FF2B5EF4-FFF2-40B4-BE49-F238E27FC236}">
                <a16:creationId xmlns:a16="http://schemas.microsoft.com/office/drawing/2014/main" id="{CACAF199-1534-333A-F22B-254D2F4EC9FD}"/>
              </a:ext>
            </a:extLst>
          </p:cNvPr>
          <p:cNvSpPr>
            <a:spLocks noGrp="1"/>
          </p:cNvSpPr>
          <p:nvPr>
            <p:ph type="sldNum" sz="quarter" idx="12"/>
          </p:nvPr>
        </p:nvSpPr>
        <p:spPr/>
        <p:txBody>
          <a:bodyPr/>
          <a:lstStyle/>
          <a:p>
            <a:fld id="{DA04A3ED-EE7A-4E19-90BC-E8E086817459}" type="slidenum">
              <a:rPr lang="zh-CN" altLang="en-US" smtClean="0"/>
              <a:t>10</a:t>
            </a:fld>
            <a:endParaRPr lang="zh-CN" altLang="en-US"/>
          </a:p>
        </p:txBody>
      </p:sp>
    </p:spTree>
    <p:extLst>
      <p:ext uri="{BB962C8B-B14F-4D97-AF65-F5344CB8AC3E}">
        <p14:creationId xmlns:p14="http://schemas.microsoft.com/office/powerpoint/2010/main" val="3178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80768" y="1962039"/>
            <a:ext cx="6858000" cy="817526"/>
          </a:xfrm>
        </p:spPr>
        <p:txBody>
          <a:bodyPr>
            <a:normAutofit/>
          </a:bodyPr>
          <a:lstStyle/>
          <a:p>
            <a:r>
              <a:rPr lang="zh-CN" altLang="en-US" sz="4800" b="1" dirty="0">
                <a:solidFill>
                  <a:srgbClr val="002060"/>
                </a:solidFill>
                <a:latin typeface="微软雅黑" panose="020B0503020204020204" pitchFamily="34" charset="-122"/>
                <a:ea typeface="微软雅黑" panose="020B0503020204020204" pitchFamily="34" charset="-122"/>
              </a:rPr>
              <a:t>小复习一</a:t>
            </a:r>
          </a:p>
        </p:txBody>
      </p:sp>
      <p:sp>
        <p:nvSpPr>
          <p:cNvPr id="4" name="副标题 2"/>
          <p:cNvSpPr txBox="1">
            <a:spLocks/>
          </p:cNvSpPr>
          <p:nvPr/>
        </p:nvSpPr>
        <p:spPr>
          <a:xfrm>
            <a:off x="5363443" y="4800600"/>
            <a:ext cx="3164030" cy="286780"/>
          </a:xfrm>
          <a:prstGeom prst="rect">
            <a:avLst/>
          </a:prstGeom>
        </p:spPr>
        <p:txBody>
          <a:bodyPr vert="horz" lIns="51435" tIns="25718" rIns="51435" bIns="25718"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100" b="1" dirty="0">
                <a:solidFill>
                  <a:srgbClr val="002060"/>
                </a:solidFill>
                <a:latin typeface="微软雅黑" panose="020B0503020204020204" pitchFamily="34" charset="-122"/>
                <a:ea typeface="微软雅黑" panose="020B0503020204020204" pitchFamily="34" charset="-122"/>
              </a:rPr>
              <a:t>赵海涛</a:t>
            </a:r>
            <a:endParaRPr lang="en-US" altLang="zh-CN" sz="2100" b="1" dirty="0">
              <a:solidFill>
                <a:srgbClr val="002060"/>
              </a:solidFill>
              <a:latin typeface="微软雅黑" panose="020B0503020204020204" pitchFamily="34" charset="-122"/>
              <a:ea typeface="微软雅黑" panose="020B0503020204020204" pitchFamily="34" charset="-122"/>
            </a:endParaRPr>
          </a:p>
          <a:p>
            <a:r>
              <a:rPr lang="en-US" altLang="zh-CN" sz="2100" b="1" dirty="0">
                <a:solidFill>
                  <a:srgbClr val="002060"/>
                </a:solidFill>
              </a:rPr>
              <a:t>haitaozhao@ecust.edu.cn</a:t>
            </a:r>
            <a:endParaRPr lang="zh-CN" altLang="en-US" sz="2100" b="1" dirty="0">
              <a:solidFill>
                <a:srgbClr val="002060"/>
              </a:solidFill>
            </a:endParaRPr>
          </a:p>
        </p:txBody>
      </p:sp>
    </p:spTree>
    <p:extLst>
      <p:ext uri="{BB962C8B-B14F-4D97-AF65-F5344CB8AC3E}">
        <p14:creationId xmlns:p14="http://schemas.microsoft.com/office/powerpoint/2010/main" val="359338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A967240-A5F7-1321-D0F3-36A3B92F319E}"/>
              </a:ext>
            </a:extLst>
          </p:cNvPr>
          <p:cNvSpPr txBox="1"/>
          <p:nvPr/>
        </p:nvSpPr>
        <p:spPr>
          <a:xfrm>
            <a:off x="295422" y="209195"/>
            <a:ext cx="6160678"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b="1" dirty="0">
                <a:solidFill>
                  <a:schemeClr val="accent1">
                    <a:lumMod val="50000"/>
                  </a:schemeClr>
                </a:solidFill>
                <a:latin typeface="+mn-ea"/>
                <a:ea typeface="+mn-ea"/>
              </a:rPr>
              <a:t>复习范围</a:t>
            </a:r>
          </a:p>
        </p:txBody>
      </p:sp>
      <p:sp>
        <p:nvSpPr>
          <p:cNvPr id="5" name="内容占位符 2">
            <a:extLst>
              <a:ext uri="{FF2B5EF4-FFF2-40B4-BE49-F238E27FC236}">
                <a16:creationId xmlns:a16="http://schemas.microsoft.com/office/drawing/2014/main" id="{09402BFD-BB8C-8F12-90C8-BB7770E4EAC2}"/>
              </a:ext>
            </a:extLst>
          </p:cNvPr>
          <p:cNvSpPr>
            <a:spLocks noGrp="1"/>
          </p:cNvSpPr>
          <p:nvPr>
            <p:ph idx="1"/>
          </p:nvPr>
        </p:nvSpPr>
        <p:spPr>
          <a:xfrm>
            <a:off x="521110" y="1446438"/>
            <a:ext cx="4725648" cy="3802208"/>
          </a:xfrm>
        </p:spPr>
        <p:txBody>
          <a:bodyPr>
            <a:noAutofit/>
          </a:bodyPr>
          <a:lstStyle/>
          <a:p>
            <a:pPr algn="just">
              <a:lnSpc>
                <a:spcPct val="150000"/>
              </a:lnSpc>
            </a:pPr>
            <a:r>
              <a:rPr lang="zh-CN" altLang="en-US" dirty="0">
                <a:latin typeface="+mn-ea"/>
              </a:rPr>
              <a:t>统计学习的基础概念与定义</a:t>
            </a:r>
            <a:endParaRPr lang="en-US" altLang="zh-CN" dirty="0">
              <a:latin typeface="+mn-ea"/>
            </a:endParaRPr>
          </a:p>
          <a:p>
            <a:pPr algn="just">
              <a:lnSpc>
                <a:spcPct val="150000"/>
              </a:lnSpc>
            </a:pPr>
            <a:r>
              <a:rPr lang="zh-CN" altLang="en-US" dirty="0">
                <a:latin typeface="+mn-ea"/>
              </a:rPr>
              <a:t>具体统计学习方法的概念与相关定义</a:t>
            </a:r>
            <a:r>
              <a:rPr lang="en-US" altLang="zh-CN" dirty="0">
                <a:latin typeface="+mn-ea"/>
              </a:rPr>
              <a:t> (</a:t>
            </a:r>
            <a:r>
              <a:rPr lang="zh-CN" altLang="en-US" dirty="0">
                <a:latin typeface="+mn-ea"/>
              </a:rPr>
              <a:t>模型</a:t>
            </a:r>
            <a:r>
              <a:rPr lang="en-US" altLang="zh-CN" dirty="0">
                <a:latin typeface="+mn-ea"/>
              </a:rPr>
              <a:t>, </a:t>
            </a:r>
            <a:r>
              <a:rPr lang="zh-CN" altLang="en-US" dirty="0">
                <a:latin typeface="+mn-ea"/>
              </a:rPr>
              <a:t>策略</a:t>
            </a:r>
            <a:r>
              <a:rPr lang="en-US" altLang="zh-CN" dirty="0">
                <a:latin typeface="+mn-ea"/>
              </a:rPr>
              <a:t>, </a:t>
            </a:r>
            <a:r>
              <a:rPr lang="zh-CN" altLang="en-US" dirty="0">
                <a:latin typeface="+mn-ea"/>
              </a:rPr>
              <a:t>算法</a:t>
            </a:r>
            <a:r>
              <a:rPr lang="en-US" altLang="zh-CN" dirty="0">
                <a:latin typeface="+mn-ea"/>
              </a:rPr>
              <a:t>)</a:t>
            </a:r>
          </a:p>
          <a:p>
            <a:pPr>
              <a:lnSpc>
                <a:spcPct val="150000"/>
              </a:lnSpc>
            </a:pPr>
            <a:r>
              <a:rPr lang="zh-CN" altLang="en-US" dirty="0">
                <a:latin typeface="+mn-ea"/>
              </a:rPr>
              <a:t>典型推导与证明</a:t>
            </a:r>
            <a:endParaRPr lang="en-US" altLang="zh-CN" dirty="0">
              <a:latin typeface="+mn-ea"/>
            </a:endParaRPr>
          </a:p>
          <a:p>
            <a:pPr>
              <a:lnSpc>
                <a:spcPct val="150000"/>
              </a:lnSpc>
            </a:pPr>
            <a:r>
              <a:rPr lang="zh-CN" altLang="en-US" dirty="0">
                <a:latin typeface="+mn-ea"/>
              </a:rPr>
              <a:t>典型计算</a:t>
            </a:r>
            <a:endParaRPr lang="en-US" altLang="zh-CN" dirty="0">
              <a:latin typeface="+mn-ea"/>
            </a:endParaRPr>
          </a:p>
        </p:txBody>
      </p:sp>
      <p:sp>
        <p:nvSpPr>
          <p:cNvPr id="6" name="右大括号 5">
            <a:extLst>
              <a:ext uri="{FF2B5EF4-FFF2-40B4-BE49-F238E27FC236}">
                <a16:creationId xmlns:a16="http://schemas.microsoft.com/office/drawing/2014/main" id="{4A0E912C-52B5-79C2-0294-2A8E7C5180F7}"/>
              </a:ext>
            </a:extLst>
          </p:cNvPr>
          <p:cNvSpPr/>
          <p:nvPr/>
        </p:nvSpPr>
        <p:spPr>
          <a:xfrm>
            <a:off x="5246758" y="1840648"/>
            <a:ext cx="475617" cy="1462992"/>
          </a:xfrm>
          <a:prstGeom prst="rightBrace">
            <a:avLst/>
          </a:prstGeom>
          <a:ln w="28575">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2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D872E30-6DA4-8696-700B-DAEE4E11A71D}"/>
              </a:ext>
            </a:extLst>
          </p:cNvPr>
          <p:cNvSpPr txBox="1"/>
          <p:nvPr/>
        </p:nvSpPr>
        <p:spPr>
          <a:xfrm>
            <a:off x="5824039" y="2166678"/>
            <a:ext cx="3083988" cy="673005"/>
          </a:xfrm>
          <a:prstGeom prst="rect">
            <a:avLst/>
          </a:prstGeom>
          <a:noFill/>
        </p:spPr>
        <p:txBody>
          <a:bodyPr wrap="square">
            <a:spAutoFit/>
          </a:bodyPr>
          <a:lstStyle/>
          <a:p>
            <a:pPr>
              <a:lnSpc>
                <a:spcPct val="150000"/>
              </a:lnSpc>
            </a:pPr>
            <a:r>
              <a:rPr lang="zh-CN" altLang="en-US" sz="2800" dirty="0">
                <a:latin typeface="+mn-ea"/>
              </a:rPr>
              <a:t>例题、习题与样题</a:t>
            </a:r>
            <a:endParaRPr lang="en-US" altLang="zh-CN" sz="2800" dirty="0">
              <a:latin typeface="+mn-ea"/>
            </a:endParaRPr>
          </a:p>
        </p:txBody>
      </p:sp>
      <p:sp>
        <p:nvSpPr>
          <p:cNvPr id="10" name="灯片编号占位符 9">
            <a:extLst>
              <a:ext uri="{FF2B5EF4-FFF2-40B4-BE49-F238E27FC236}">
                <a16:creationId xmlns:a16="http://schemas.microsoft.com/office/drawing/2014/main" id="{0CD08E90-9786-1C09-D5F1-EB5030C076EC}"/>
              </a:ext>
            </a:extLst>
          </p:cNvPr>
          <p:cNvSpPr>
            <a:spLocks noGrp="1"/>
          </p:cNvSpPr>
          <p:nvPr>
            <p:ph type="sldNum" sz="quarter" idx="12"/>
          </p:nvPr>
        </p:nvSpPr>
        <p:spPr/>
        <p:txBody>
          <a:bodyPr/>
          <a:lstStyle/>
          <a:p>
            <a:fld id="{DA04A3ED-EE7A-4E19-90BC-E8E086817459}" type="slidenum">
              <a:rPr lang="zh-CN" altLang="en-US" smtClean="0"/>
              <a:t>12</a:t>
            </a:fld>
            <a:endParaRPr lang="zh-CN" altLang="en-US"/>
          </a:p>
        </p:txBody>
      </p:sp>
    </p:spTree>
    <p:extLst>
      <p:ext uri="{BB962C8B-B14F-4D97-AF65-F5344CB8AC3E}">
        <p14:creationId xmlns:p14="http://schemas.microsoft.com/office/powerpoint/2010/main" val="323988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941" y="326833"/>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8" name="内容占位符 2">
            <a:extLst>
              <a:ext uri="{FF2B5EF4-FFF2-40B4-BE49-F238E27FC236}">
                <a16:creationId xmlns:a16="http://schemas.microsoft.com/office/drawing/2014/main" id="{3B3E7C03-C092-FC9A-1E3E-0E11642CB64B}"/>
              </a:ext>
            </a:extLst>
          </p:cNvPr>
          <p:cNvSpPr>
            <a:spLocks noGrp="1"/>
          </p:cNvSpPr>
          <p:nvPr>
            <p:ph idx="1"/>
          </p:nvPr>
        </p:nvSpPr>
        <p:spPr>
          <a:xfrm>
            <a:off x="658761" y="1509406"/>
            <a:ext cx="7628604" cy="4537433"/>
          </a:xfrm>
        </p:spPr>
        <p:txBody>
          <a:bodyPr>
            <a:noAutofit/>
          </a:bodyPr>
          <a:lstStyle/>
          <a:p>
            <a:pPr>
              <a:lnSpc>
                <a:spcPct val="125000"/>
              </a:lnSpc>
            </a:pPr>
            <a:r>
              <a:rPr lang="ja-JP" altLang="en-US" sz="2000" dirty="0">
                <a:latin typeface="等线" panose="02010600030101010101" pitchFamily="2" charset="-122"/>
                <a:ea typeface="等线" panose="02010600030101010101" pitchFamily="2" charset="-122"/>
              </a:rPr>
              <a:t>统计学习的定义</a:t>
            </a:r>
            <a:r>
              <a:rPr lang="en-US" altLang="ja-JP" sz="2000" dirty="0">
                <a:latin typeface="等线" panose="02010600030101010101" pitchFamily="2" charset="-122"/>
                <a:ea typeface="等线" panose="02010600030101010101" pitchFamily="2" charset="-122"/>
              </a:rPr>
              <a:t> (P3)</a:t>
            </a:r>
          </a:p>
          <a:p>
            <a:pPr lvl="1" algn="just">
              <a:lnSpc>
                <a:spcPct val="125000"/>
              </a:lnSpc>
            </a:pPr>
            <a:r>
              <a:rPr lang="ja-JP" altLang="en-US" sz="2000" dirty="0">
                <a:latin typeface="等线" panose="02010600030101010101" pitchFamily="2" charset="-122"/>
                <a:ea typeface="等线" panose="02010600030101010101" pitchFamily="2" charset="-122"/>
              </a:rPr>
              <a:t>统计学习或机器学习是关于计算机基于数据构建概率统计模型并运用模型对数据进行分析和预测的一门学科</a:t>
            </a:r>
            <a:endParaRPr lang="en-US" altLang="ja-JP" sz="2000" dirty="0">
              <a:latin typeface="等线" panose="02010600030101010101" pitchFamily="2" charset="-122"/>
              <a:ea typeface="等线" panose="02010600030101010101" pitchFamily="2" charset="-122"/>
            </a:endParaRPr>
          </a:p>
          <a:p>
            <a:pPr lvl="1">
              <a:lnSpc>
                <a:spcPct val="125000"/>
              </a:lnSpc>
            </a:pPr>
            <a:r>
              <a:rPr lang="ja-JP" altLang="en-US" sz="2000" dirty="0">
                <a:latin typeface="等线" panose="02010600030101010101" pitchFamily="2" charset="-122"/>
                <a:ea typeface="等线" panose="02010600030101010101" pitchFamily="2" charset="-122"/>
              </a:rPr>
              <a:t>统计学习也称统计机器学习</a:t>
            </a:r>
            <a:endParaRPr lang="en-US" altLang="zh-CN" sz="2000" dirty="0">
              <a:latin typeface="等线" panose="02010600030101010101" pitchFamily="2" charset="-122"/>
              <a:ea typeface="等线" panose="02010600030101010101" pitchFamily="2" charset="-122"/>
            </a:endParaRPr>
          </a:p>
          <a:p>
            <a:pPr>
              <a:lnSpc>
                <a:spcPct val="125000"/>
              </a:lnSpc>
            </a:pPr>
            <a:r>
              <a:rPr lang="ja-JP" altLang="en-US" sz="2000" dirty="0">
                <a:latin typeface="等线" panose="02010600030101010101" pitchFamily="2" charset="-122"/>
                <a:ea typeface="等线" panose="02010600030101010101" pitchFamily="2" charset="-122"/>
              </a:rPr>
              <a:t>统计学习的对象</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数据</a:t>
            </a:r>
            <a:r>
              <a:rPr lang="en-US" altLang="zh-CN" sz="2000" dirty="0">
                <a:latin typeface="等线" panose="02010600030101010101" pitchFamily="2" charset="-122"/>
                <a:ea typeface="等线" panose="02010600030101010101" pitchFamily="2" charset="-122"/>
              </a:rPr>
              <a:t> (P4)</a:t>
            </a:r>
            <a:endParaRPr lang="en-US" altLang="ja-JP" sz="2000" dirty="0">
              <a:latin typeface="等线" panose="02010600030101010101" pitchFamily="2" charset="-122"/>
              <a:ea typeface="等线" panose="02010600030101010101" pitchFamily="2" charset="-122"/>
            </a:endParaRPr>
          </a:p>
          <a:p>
            <a:pPr>
              <a:lnSpc>
                <a:spcPct val="125000"/>
              </a:lnSpc>
            </a:pPr>
            <a:r>
              <a:rPr lang="ja-JP" altLang="en-US" sz="2000" dirty="0">
                <a:latin typeface="等线" panose="02010600030101010101" pitchFamily="2" charset="-122"/>
                <a:ea typeface="等线" panose="02010600030101010101" pitchFamily="2" charset="-122"/>
              </a:rPr>
              <a:t>统计学习的目的</a:t>
            </a:r>
            <a:r>
              <a:rPr lang="en-US" altLang="ja-JP" sz="2000" dirty="0">
                <a:latin typeface="等线" panose="02010600030101010101" pitchFamily="2" charset="-122"/>
                <a:ea typeface="等线" panose="02010600030101010101" pitchFamily="2" charset="-122"/>
              </a:rPr>
              <a:t> (P4)</a:t>
            </a:r>
          </a:p>
          <a:p>
            <a:pPr lvl="1">
              <a:lnSpc>
                <a:spcPct val="125000"/>
              </a:lnSpc>
            </a:pPr>
            <a:r>
              <a:rPr lang="zh-CN" altLang="en-US" sz="2000" dirty="0">
                <a:latin typeface="等线" panose="02010600030101010101" pitchFamily="2" charset="-122"/>
                <a:ea typeface="等线" panose="02010600030101010101" pitchFamily="2" charset="-122"/>
              </a:rPr>
              <a:t>对数据的预测与分析</a:t>
            </a:r>
            <a:r>
              <a:rPr lang="en-US" altLang="zh-CN"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特别是未知数据的预测与分析</a:t>
            </a:r>
            <a:endParaRPr lang="en-US" altLang="zh-CN" sz="2000" dirty="0">
              <a:latin typeface="等线" panose="02010600030101010101" pitchFamily="2" charset="-122"/>
              <a:ea typeface="等线" panose="02010600030101010101" pitchFamily="2" charset="-122"/>
            </a:endParaRPr>
          </a:p>
          <a:p>
            <a:pPr lvl="1">
              <a:lnSpc>
                <a:spcPct val="125000"/>
              </a:lnSpc>
            </a:pPr>
            <a:r>
              <a:rPr lang="ja-JP" altLang="en-US" sz="2000" dirty="0">
                <a:latin typeface="等线" panose="02010600030101010101" pitchFamily="2" charset="-122"/>
                <a:ea typeface="等线" panose="02010600030101010101" pitchFamily="2" charset="-122"/>
              </a:rPr>
              <a:t>总的目标是考虑学习什么样的模型和如何学习模型</a:t>
            </a:r>
            <a:r>
              <a:rPr lang="en-US" altLang="ja-JP"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以使模型能够对数据进行准确的预测与分析</a:t>
            </a:r>
            <a:endParaRPr lang="en-US" altLang="ja-JP" sz="2000" dirty="0">
              <a:latin typeface="等线" panose="02010600030101010101" pitchFamily="2" charset="-122"/>
              <a:ea typeface="等线" panose="02010600030101010101" pitchFamily="2" charset="-122"/>
            </a:endParaRPr>
          </a:p>
        </p:txBody>
      </p:sp>
      <p:sp>
        <p:nvSpPr>
          <p:cNvPr id="7" name="标题 1">
            <a:extLst>
              <a:ext uri="{FF2B5EF4-FFF2-40B4-BE49-F238E27FC236}">
                <a16:creationId xmlns:a16="http://schemas.microsoft.com/office/drawing/2014/main" id="{91C83C81-790C-0649-3ED1-846680E27C75}"/>
              </a:ext>
            </a:extLst>
          </p:cNvPr>
          <p:cNvSpPr txBox="1"/>
          <p:nvPr/>
        </p:nvSpPr>
        <p:spPr>
          <a:xfrm>
            <a:off x="767870" y="1951857"/>
            <a:ext cx="6229049"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b="1" dirty="0">
              <a:solidFill>
                <a:schemeClr val="accent1">
                  <a:lumMod val="50000"/>
                </a:schemeClr>
              </a:solidFill>
              <a:latin typeface="+mn-lt"/>
              <a:ea typeface="DengXian" panose="02010600030101010101" pitchFamily="2" charset="-122"/>
            </a:endParaRPr>
          </a:p>
        </p:txBody>
      </p:sp>
      <p:sp>
        <p:nvSpPr>
          <p:cNvPr id="11" name="灯片编号占位符 10">
            <a:extLst>
              <a:ext uri="{FF2B5EF4-FFF2-40B4-BE49-F238E27FC236}">
                <a16:creationId xmlns:a16="http://schemas.microsoft.com/office/drawing/2014/main" id="{8733E6FC-6D0E-29E5-7042-84ACDF7343AD}"/>
              </a:ext>
            </a:extLst>
          </p:cNvPr>
          <p:cNvSpPr>
            <a:spLocks noGrp="1"/>
          </p:cNvSpPr>
          <p:nvPr>
            <p:ph type="sldNum" sz="quarter" idx="12"/>
          </p:nvPr>
        </p:nvSpPr>
        <p:spPr/>
        <p:txBody>
          <a:bodyPr/>
          <a:lstStyle/>
          <a:p>
            <a:fld id="{DA04A3ED-EE7A-4E19-90BC-E8E086817459}" type="slidenum">
              <a:rPr lang="zh-CN" altLang="en-US" smtClean="0"/>
              <a:t>13</a:t>
            </a:fld>
            <a:endParaRPr lang="zh-CN" altLang="en-US"/>
          </a:p>
        </p:txBody>
      </p:sp>
    </p:spTree>
    <p:extLst>
      <p:ext uri="{BB962C8B-B14F-4D97-AF65-F5344CB8AC3E}">
        <p14:creationId xmlns:p14="http://schemas.microsoft.com/office/powerpoint/2010/main" val="52815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52F054D-DB27-AA51-D4FB-A5E437B6D054}"/>
                  </a:ext>
                </a:extLst>
              </p:cNvPr>
              <p:cNvSpPr>
                <a:spLocks noGrp="1"/>
              </p:cNvSpPr>
              <p:nvPr>
                <p:ph idx="1"/>
              </p:nvPr>
            </p:nvSpPr>
            <p:spPr>
              <a:xfrm>
                <a:off x="974622" y="1711090"/>
                <a:ext cx="6172200" cy="3912961"/>
              </a:xfrm>
            </p:spPr>
            <p:txBody>
              <a:bodyPr>
                <a:noAutofit/>
              </a:bodyPr>
              <a:lstStyle/>
              <a:p>
                <a:pPr>
                  <a:lnSpc>
                    <a:spcPct val="114000"/>
                  </a:lnSpc>
                </a:pPr>
                <a:r>
                  <a:rPr lang="ja-JP" altLang="en-US" sz="1800" dirty="0">
                    <a:latin typeface="微软雅黑" panose="020B0503020204020204" pitchFamily="34" charset="-122"/>
                    <a:ea typeface="微软雅黑" panose="020B0503020204020204" pitchFamily="34" charset="-122"/>
                  </a:rPr>
                  <a:t>统计学习的三要素</a:t>
                </a:r>
                <a:r>
                  <a:rPr lang="en-US" altLang="ja-JP" sz="1800" dirty="0">
                    <a:latin typeface="微软雅黑" panose="020B0503020204020204" pitchFamily="34" charset="-122"/>
                    <a:ea typeface="微软雅黑" panose="020B0503020204020204" pitchFamily="34" charset="-122"/>
                  </a:rPr>
                  <a:t> (P</a:t>
                </a:r>
                <a:r>
                  <a:rPr lang="en-US" altLang="zh-CN" sz="1800" dirty="0">
                    <a:latin typeface="微软雅黑" panose="020B0503020204020204" pitchFamily="34" charset="-122"/>
                    <a:ea typeface="微软雅黑" panose="020B0503020204020204" pitchFamily="34" charset="-122"/>
                  </a:rPr>
                  <a:t>15</a:t>
                </a:r>
                <a:r>
                  <a:rPr lang="en-US" altLang="ja-JP" sz="1800" dirty="0">
                    <a:latin typeface="微软雅黑" panose="020B0503020204020204" pitchFamily="34" charset="-122"/>
                    <a:ea typeface="微软雅黑" panose="020B0503020204020204" pitchFamily="34" charset="-122"/>
                  </a:rPr>
                  <a:t>)</a:t>
                </a:r>
              </a:p>
              <a:p>
                <a:pPr marL="0" indent="0" algn="ctr">
                  <a:lnSpc>
                    <a:spcPct val="114000"/>
                  </a:lnSpc>
                  <a:buNone/>
                </a:pPr>
                <a:r>
                  <a:rPr lang="ja-JP" altLang="en-US" sz="1800" dirty="0">
                    <a:latin typeface="微软雅黑" panose="020B0503020204020204" pitchFamily="34" charset="-122"/>
                    <a:ea typeface="微软雅黑" panose="020B0503020204020204" pitchFamily="34" charset="-122"/>
                  </a:rPr>
                  <a:t>方法</a:t>
                </a: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模型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策略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算法</a:t>
                </a:r>
                <a:endParaRPr lang="en-US" altLang="zh-CN" sz="1800" dirty="0">
                  <a:latin typeface="微软雅黑" panose="020B0503020204020204" pitchFamily="34" charset="-122"/>
                  <a:ea typeface="微软雅黑" panose="020B0503020204020204" pitchFamily="34" charset="-122"/>
                </a:endParaRPr>
              </a:p>
              <a:p>
                <a:pPr lvl="1">
                  <a:lnSpc>
                    <a:spcPct val="114000"/>
                  </a:lnSpc>
                </a:pPr>
                <a:r>
                  <a:rPr lang="zh-CN" altLang="en-US" sz="1500" dirty="0">
                    <a:latin typeface="微软雅黑" panose="020B0503020204020204" pitchFamily="34" charset="-122"/>
                    <a:ea typeface="微软雅黑" panose="020B0503020204020204" pitchFamily="34" charset="-122"/>
                  </a:rPr>
                  <a:t>构建一种统计学习方法就是确定具体的统计学习三要素</a:t>
                </a:r>
                <a:endParaRPr lang="en-US" altLang="zh-CN" sz="1500" dirty="0">
                  <a:latin typeface="微软雅黑" panose="020B0503020204020204" pitchFamily="34" charset="-122"/>
                  <a:ea typeface="微软雅黑" panose="020B0503020204020204" pitchFamily="34" charset="-122"/>
                </a:endParaRPr>
              </a:p>
              <a:p>
                <a:pPr>
                  <a:lnSpc>
                    <a:spcPct val="114000"/>
                  </a:lnSpc>
                </a:pPr>
                <a:r>
                  <a:rPr lang="ja-JP" altLang="en-US" sz="1800" dirty="0">
                    <a:latin typeface="微软雅黑" panose="020B0503020204020204" pitchFamily="34" charset="-122"/>
                    <a:ea typeface="微软雅黑" panose="020B0503020204020204" pitchFamily="34" charset="-122"/>
                  </a:rPr>
                  <a:t>模型</a:t>
                </a:r>
                <a:r>
                  <a:rPr lang="en-US" altLang="ja-JP" sz="1800" dirty="0">
                    <a:latin typeface="微软雅黑" panose="020B0503020204020204" pitchFamily="34" charset="-122"/>
                    <a:ea typeface="微软雅黑" panose="020B0503020204020204" pitchFamily="34" charset="-122"/>
                  </a:rPr>
                  <a:t>: </a:t>
                </a:r>
                <a:r>
                  <a:rPr lang="ja-JP" altLang="en-US" sz="1800" dirty="0">
                    <a:latin typeface="微软雅黑" panose="020B0503020204020204" pitchFamily="34" charset="-122"/>
                    <a:ea typeface="微软雅黑" panose="020B0503020204020204" pitchFamily="34" charset="-122"/>
                  </a:rPr>
                  <a:t>非概率</a:t>
                </a:r>
                <a:endParaRPr lang="en-US" altLang="ja-JP" sz="1800" dirty="0">
                  <a:latin typeface="微软雅黑" panose="020B0503020204020204" pitchFamily="34" charset="-122"/>
                  <a:ea typeface="微软雅黑" panose="020B0503020204020204" pitchFamily="34" charset="-122"/>
                </a:endParaRPr>
              </a:p>
              <a:p>
                <a:pPr lvl="1">
                  <a:lnSpc>
                    <a:spcPct val="114000"/>
                  </a:lnSpc>
                </a:pPr>
                <a:r>
                  <a:rPr lang="ja-JP" altLang="en-US" sz="1500" dirty="0">
                    <a:latin typeface="微软雅黑" panose="020B0503020204020204" pitchFamily="34" charset="-122"/>
                    <a:ea typeface="微软雅黑" panose="020B0503020204020204" pitchFamily="34" charset="-122"/>
                  </a:rPr>
                  <a:t>假设空间是决策函数的集合</a:t>
                </a:r>
                <a:endParaRPr lang="en-US" altLang="ja-JP" sz="1500" dirty="0">
                  <a:latin typeface="微软雅黑" panose="020B0503020204020204" pitchFamily="34" charset="-122"/>
                  <a:ea typeface="微软雅黑" panose="020B0503020204020204" pitchFamily="34" charset="-122"/>
                </a:endParaRPr>
              </a:p>
              <a:p>
                <a:pPr lvl="1">
                  <a:lnSpc>
                    <a:spcPct val="114000"/>
                  </a:lnSpc>
                </a:pPr>
                <a14:m>
                  <m:oMath xmlns:m="http://schemas.openxmlformats.org/officeDocument/2006/math">
                    <m:r>
                      <a:rPr lang="en-US" altLang="zh-CN" sz="1500" i="1">
                        <a:latin typeface="Cambria Math" panose="02040503050406030204" pitchFamily="18" charset="0"/>
                      </a:rPr>
                      <m:t>𝐹</m:t>
                    </m:r>
                    <m:r>
                      <a:rPr lang="en-US" altLang="zh-CN" sz="1500" i="1">
                        <a:latin typeface="Cambria Math" panose="02040503050406030204" pitchFamily="18" charset="0"/>
                      </a:rPr>
                      <m:t>=</m:t>
                    </m:r>
                    <m:d>
                      <m:dPr>
                        <m:begChr m:val="{"/>
                        <m:endChr m:val="}"/>
                        <m:ctrlPr>
                          <a:rPr lang="en-US" altLang="zh-CN" sz="1500" i="1">
                            <a:latin typeface="Cambria Math" panose="02040503050406030204" pitchFamily="18" charset="0"/>
                          </a:rPr>
                        </m:ctrlPr>
                      </m:dPr>
                      <m:e>
                        <m:r>
                          <a:rPr lang="en-US" altLang="zh-CN" sz="1500" i="1">
                            <a:latin typeface="Cambria Math" panose="02040503050406030204" pitchFamily="18" charset="0"/>
                          </a:rPr>
                          <m:t>𝑓</m:t>
                        </m:r>
                      </m:e>
                      <m:e>
                        <m:r>
                          <a:rPr lang="en-US" altLang="zh-CN" sz="1500" i="1">
                            <a:latin typeface="Cambria Math" panose="02040503050406030204" pitchFamily="18" charset="0"/>
                          </a:rPr>
                          <m:t>𝑌</m:t>
                        </m:r>
                        <m:r>
                          <a:rPr lang="en-US" altLang="zh-CN" sz="1500" i="1">
                            <a:latin typeface="Cambria Math" panose="02040503050406030204" pitchFamily="18" charset="0"/>
                          </a:rPr>
                          <m:t>=</m:t>
                        </m:r>
                        <m:r>
                          <a:rPr lang="en-US" altLang="zh-CN" sz="1500" i="1">
                            <a:latin typeface="Cambria Math" panose="02040503050406030204" pitchFamily="18" charset="0"/>
                          </a:rPr>
                          <m:t>𝑓</m:t>
                        </m:r>
                        <m:d>
                          <m:dPr>
                            <m:ctrlPr>
                              <a:rPr lang="en-US" altLang="zh-CN" sz="1500" i="1">
                                <a:latin typeface="Cambria Math" panose="02040503050406030204" pitchFamily="18" charset="0"/>
                              </a:rPr>
                            </m:ctrlPr>
                          </m:dPr>
                          <m:e>
                            <m:r>
                              <a:rPr lang="en-US" altLang="zh-CN" sz="1500" i="1">
                                <a:latin typeface="Cambria Math" panose="02040503050406030204" pitchFamily="18" charset="0"/>
                              </a:rPr>
                              <m:t>𝑋</m:t>
                            </m:r>
                          </m:e>
                        </m:d>
                      </m:e>
                    </m:d>
                    <m:r>
                      <a:rPr lang="en-US" altLang="zh-CN" sz="1500">
                        <a:latin typeface="Cambria Math" panose="02040503050406030204" pitchFamily="18" charset="0"/>
                      </a:rPr>
                      <m:t>; </m:t>
                    </m:r>
                    <m:r>
                      <a:rPr lang="en-US" altLang="zh-CN" sz="1500" i="1">
                        <a:latin typeface="Cambria Math" panose="02040503050406030204" pitchFamily="18" charset="0"/>
                      </a:rPr>
                      <m:t>𝐹</m:t>
                    </m:r>
                    <m:r>
                      <a:rPr lang="en-US" altLang="zh-CN" sz="1500" i="1">
                        <a:latin typeface="Cambria Math" panose="02040503050406030204" pitchFamily="18" charset="0"/>
                      </a:rPr>
                      <m:t>={</m:t>
                    </m:r>
                    <m:r>
                      <a:rPr lang="en-US" altLang="zh-CN" sz="1500" i="1">
                        <a:latin typeface="Cambria Math" panose="02040503050406030204" pitchFamily="18" charset="0"/>
                      </a:rPr>
                      <m:t>𝑓</m:t>
                    </m:r>
                    <m:r>
                      <a:rPr lang="en-US" altLang="zh-CN" sz="1500" i="1">
                        <a:latin typeface="Cambria Math" panose="02040503050406030204" pitchFamily="18" charset="0"/>
                      </a:rPr>
                      <m:t>|</m:t>
                    </m:r>
                    <m:r>
                      <a:rPr lang="en-US" altLang="zh-CN" sz="1500" i="1">
                        <a:latin typeface="Cambria Math" panose="02040503050406030204" pitchFamily="18" charset="0"/>
                      </a:rPr>
                      <m:t>𝑌</m:t>
                    </m:r>
                    <m:r>
                      <a:rPr lang="en-US" altLang="zh-CN" sz="1500" i="1">
                        <a:latin typeface="Cambria Math" panose="02040503050406030204" pitchFamily="18" charset="0"/>
                      </a:rPr>
                      <m:t>=</m:t>
                    </m:r>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zh-CN" altLang="en-US" sz="1500" i="1">
                            <a:latin typeface="Cambria Math" panose="02040503050406030204" pitchFamily="18" charset="0"/>
                          </a:rPr>
                          <m:t>𝜃</m:t>
                        </m:r>
                      </m:sub>
                    </m:sSub>
                    <m:d>
                      <m:dPr>
                        <m:ctrlPr>
                          <a:rPr lang="en-US" altLang="zh-CN" sz="1500" i="1">
                            <a:latin typeface="Cambria Math" panose="02040503050406030204" pitchFamily="18" charset="0"/>
                          </a:rPr>
                        </m:ctrlPr>
                      </m:dPr>
                      <m:e>
                        <m:r>
                          <a:rPr lang="en-US" altLang="zh-CN" sz="1500" i="1">
                            <a:latin typeface="Cambria Math" panose="02040503050406030204" pitchFamily="18" charset="0"/>
                          </a:rPr>
                          <m:t>𝑋</m:t>
                        </m:r>
                      </m:e>
                    </m:d>
                    <m:r>
                      <a:rPr lang="en-US" altLang="zh-CN" sz="1500" i="1">
                        <a:latin typeface="Cambria Math" panose="02040503050406030204" pitchFamily="18" charset="0"/>
                      </a:rPr>
                      <m:t>,</m:t>
                    </m:r>
                    <m:r>
                      <a:rPr lang="zh-CN" altLang="en-US" sz="1500" i="1">
                        <a:latin typeface="Cambria Math" panose="02040503050406030204" pitchFamily="18" charset="0"/>
                      </a:rPr>
                      <m:t>𝜃</m:t>
                    </m:r>
                    <m:r>
                      <a:rPr lang="zh-CN" altLang="en-US" sz="1500" i="1">
                        <a:latin typeface="Cambria Math" panose="02040503050406030204" pitchFamily="18" charset="0"/>
                      </a:rPr>
                      <m:t>∈</m:t>
                    </m:r>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𝑅</m:t>
                        </m:r>
                      </m:e>
                      <m:sup>
                        <m:r>
                          <a:rPr lang="en-US" altLang="zh-CN" sz="1500" i="1">
                            <a:latin typeface="Cambria Math" panose="02040503050406030204" pitchFamily="18" charset="0"/>
                          </a:rPr>
                          <m:t>𝑛</m:t>
                        </m:r>
                      </m:sup>
                    </m:sSup>
                    <m:r>
                      <a:rPr lang="en-US" altLang="zh-CN" sz="1500" i="1">
                        <a:latin typeface="Cambria Math" panose="02040503050406030204" pitchFamily="18" charset="0"/>
                      </a:rPr>
                      <m:t>}</m:t>
                    </m:r>
                  </m:oMath>
                </a14:m>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参数空间</a:t>
                </a:r>
                <a:r>
                  <a:rPr lang="en-US" altLang="zh-CN" sz="1500"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a:p>
                <a:pPr>
                  <a:lnSpc>
                    <a:spcPct val="114000"/>
                  </a:lnSpc>
                </a:pPr>
                <a:r>
                  <a:rPr lang="ja-JP" altLang="en-US" sz="1800" dirty="0">
                    <a:latin typeface="微软雅黑" panose="020B0503020204020204" pitchFamily="34" charset="-122"/>
                    <a:ea typeface="微软雅黑" panose="020B0503020204020204" pitchFamily="34" charset="-122"/>
                  </a:rPr>
                  <a:t>模型</a:t>
                </a:r>
                <a:r>
                  <a:rPr lang="en-US" altLang="ja-JP" sz="1800" dirty="0">
                    <a:latin typeface="微软雅黑" panose="020B0503020204020204" pitchFamily="34" charset="-122"/>
                    <a:ea typeface="微软雅黑" panose="020B0503020204020204" pitchFamily="34" charset="-122"/>
                  </a:rPr>
                  <a:t>: </a:t>
                </a:r>
                <a:r>
                  <a:rPr lang="ja-JP" altLang="en-US" sz="1800" dirty="0">
                    <a:latin typeface="微软雅黑" panose="020B0503020204020204" pitchFamily="34" charset="-122"/>
                    <a:ea typeface="微软雅黑" panose="020B0503020204020204" pitchFamily="34" charset="-122"/>
                  </a:rPr>
                  <a:t>概率</a:t>
                </a:r>
                <a:endParaRPr lang="en-US" altLang="ja-JP" sz="1800" dirty="0">
                  <a:latin typeface="微软雅黑" panose="020B0503020204020204" pitchFamily="34" charset="-122"/>
                  <a:ea typeface="微软雅黑" panose="020B0503020204020204" pitchFamily="34" charset="-122"/>
                </a:endParaRPr>
              </a:p>
              <a:p>
                <a:pPr lvl="1">
                  <a:lnSpc>
                    <a:spcPct val="114000"/>
                  </a:lnSpc>
                </a:pPr>
                <a:r>
                  <a:rPr lang="ja-JP" altLang="en-US" sz="1500" dirty="0">
                    <a:latin typeface="微软雅黑" panose="020B0503020204020204" pitchFamily="34" charset="-122"/>
                    <a:ea typeface="微软雅黑" panose="020B0503020204020204" pitchFamily="34" charset="-122"/>
                  </a:rPr>
                  <a:t>假设空间是条件概率的集合</a:t>
                </a:r>
                <a:endParaRPr lang="en-US" altLang="ja-JP" sz="1500" dirty="0">
                  <a:latin typeface="微软雅黑" panose="020B0503020204020204" pitchFamily="34" charset="-122"/>
                  <a:ea typeface="微软雅黑" panose="020B0503020204020204" pitchFamily="34" charset="-122"/>
                </a:endParaRPr>
              </a:p>
              <a:p>
                <a:pPr lvl="1">
                  <a:lnSpc>
                    <a:spcPct val="114000"/>
                  </a:lnSpc>
                </a:pPr>
                <a14:m>
                  <m:oMath xmlns:m="http://schemas.openxmlformats.org/officeDocument/2006/math">
                    <m:r>
                      <a:rPr lang="en-US" altLang="zh-CN" sz="1500" i="1">
                        <a:latin typeface="Cambria Math" panose="02040503050406030204" pitchFamily="18" charset="0"/>
                      </a:rPr>
                      <m:t>𝐹</m:t>
                    </m:r>
                    <m:r>
                      <a:rPr lang="en-US" altLang="zh-CN" sz="1500" i="1">
                        <a:latin typeface="Cambria Math" panose="02040503050406030204" pitchFamily="18" charset="0"/>
                      </a:rPr>
                      <m:t>={</m:t>
                    </m:r>
                    <m:r>
                      <a:rPr lang="en-US" altLang="zh-CN" sz="1500" i="1">
                        <a:latin typeface="Cambria Math" panose="02040503050406030204" pitchFamily="18" charset="0"/>
                      </a:rPr>
                      <m:t>𝑃</m:t>
                    </m:r>
                    <m:r>
                      <a:rPr lang="en-US" altLang="zh-CN" sz="1500" i="1">
                        <a:latin typeface="Cambria Math" panose="02040503050406030204" pitchFamily="18" charset="0"/>
                      </a:rPr>
                      <m:t>|</m:t>
                    </m:r>
                    <m:r>
                      <a:rPr lang="en-US" altLang="zh-CN" sz="1500" i="1">
                        <a:latin typeface="Cambria Math" panose="02040503050406030204" pitchFamily="18" charset="0"/>
                      </a:rPr>
                      <m:t>𝑃</m:t>
                    </m:r>
                    <m:r>
                      <a:rPr lang="en-US" altLang="zh-CN" sz="1500" i="1">
                        <a:latin typeface="Cambria Math" panose="02040503050406030204" pitchFamily="18" charset="0"/>
                      </a:rPr>
                      <m:t>(</m:t>
                    </m:r>
                    <m:r>
                      <a:rPr lang="en-US" altLang="zh-CN" sz="1500" i="1">
                        <a:latin typeface="Cambria Math" panose="02040503050406030204" pitchFamily="18" charset="0"/>
                      </a:rPr>
                      <m:t>𝑌</m:t>
                    </m:r>
                    <m:r>
                      <a:rPr lang="en-US" altLang="zh-CN" sz="1500" i="1">
                        <a:latin typeface="Cambria Math" panose="02040503050406030204" pitchFamily="18" charset="0"/>
                      </a:rPr>
                      <m:t>|</m:t>
                    </m:r>
                    <m:r>
                      <a:rPr lang="en-US" altLang="zh-CN" sz="1500" i="1">
                        <a:latin typeface="Cambria Math" panose="02040503050406030204" pitchFamily="18" charset="0"/>
                      </a:rPr>
                      <m:t>𝑋</m:t>
                    </m:r>
                    <m:r>
                      <a:rPr lang="en-US" altLang="zh-CN" sz="1500" i="1">
                        <a:latin typeface="Cambria Math" panose="02040503050406030204" pitchFamily="18" charset="0"/>
                      </a:rPr>
                      <m:t>)}</m:t>
                    </m:r>
                  </m:oMath>
                </a14:m>
                <a:r>
                  <a:rPr lang="en-US" altLang="ja-JP" sz="15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500" i="1">
                        <a:latin typeface="Cambria Math" panose="02040503050406030204" pitchFamily="18" charset="0"/>
                      </a:rPr>
                      <m:t>𝐹</m:t>
                    </m:r>
                    <m:r>
                      <a:rPr lang="en-US" altLang="zh-CN" sz="1500" i="1">
                        <a:latin typeface="Cambria Math" panose="02040503050406030204" pitchFamily="18" charset="0"/>
                      </a:rPr>
                      <m:t>=</m:t>
                    </m:r>
                    <m:d>
                      <m:dPr>
                        <m:begChr m:val="{"/>
                        <m:endChr m:val="}"/>
                        <m:ctrlPr>
                          <a:rPr lang="en-US" altLang="zh-CN" sz="1500" i="1">
                            <a:latin typeface="Cambria Math" panose="02040503050406030204" pitchFamily="18" charset="0"/>
                          </a:rPr>
                        </m:ctrlPr>
                      </m:dPr>
                      <m:e>
                        <m:r>
                          <a:rPr lang="en-US" altLang="zh-CN" sz="1500" i="1">
                            <a:latin typeface="Cambria Math" panose="02040503050406030204" pitchFamily="18" charset="0"/>
                          </a:rPr>
                          <m:t>𝑃</m:t>
                        </m:r>
                      </m:e>
                      <m:e>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𝑃</m:t>
                            </m:r>
                          </m:e>
                          <m:sub>
                            <m:r>
                              <a:rPr lang="zh-CN" altLang="en-US" sz="1500" i="1">
                                <a:latin typeface="Cambria Math" panose="02040503050406030204" pitchFamily="18" charset="0"/>
                              </a:rPr>
                              <m:t>𝜃</m:t>
                            </m:r>
                          </m:sub>
                        </m:sSub>
                        <m:d>
                          <m:dPr>
                            <m:ctrlPr>
                              <a:rPr lang="en-US" altLang="zh-CN" sz="1500" i="1">
                                <a:latin typeface="Cambria Math" panose="02040503050406030204" pitchFamily="18" charset="0"/>
                              </a:rPr>
                            </m:ctrlPr>
                          </m:dPr>
                          <m:e>
                            <m:r>
                              <a:rPr lang="en-US" altLang="zh-CN" sz="1500" i="1">
                                <a:latin typeface="Cambria Math" panose="02040503050406030204" pitchFamily="18" charset="0"/>
                              </a:rPr>
                              <m:t>𝑌</m:t>
                            </m:r>
                          </m:e>
                          <m:e>
                            <m:r>
                              <a:rPr lang="en-US" altLang="zh-CN" sz="1500" i="1">
                                <a:latin typeface="Cambria Math" panose="02040503050406030204" pitchFamily="18" charset="0"/>
                              </a:rPr>
                              <m:t>𝑋</m:t>
                            </m:r>
                          </m:e>
                        </m:d>
                        <m:r>
                          <a:rPr lang="en-US" altLang="zh-CN" sz="1500" i="1">
                            <a:latin typeface="Cambria Math" panose="02040503050406030204" pitchFamily="18" charset="0"/>
                          </a:rPr>
                          <m:t>,</m:t>
                        </m:r>
                        <m:r>
                          <a:rPr lang="zh-CN" altLang="en-US" sz="1500" i="1">
                            <a:latin typeface="Cambria Math" panose="02040503050406030204" pitchFamily="18" charset="0"/>
                          </a:rPr>
                          <m:t>𝜃</m:t>
                        </m:r>
                        <m:r>
                          <a:rPr lang="zh-CN" altLang="en-US" sz="1500" i="1">
                            <a:latin typeface="Cambria Math" panose="02040503050406030204" pitchFamily="18" charset="0"/>
                          </a:rPr>
                          <m:t>∈</m:t>
                        </m:r>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𝑅</m:t>
                            </m:r>
                          </m:e>
                          <m:sup>
                            <m:r>
                              <a:rPr lang="en-US" altLang="zh-CN" sz="1500" i="1">
                                <a:latin typeface="Cambria Math" panose="02040503050406030204" pitchFamily="18" charset="0"/>
                              </a:rPr>
                              <m:t>𝑛</m:t>
                            </m:r>
                          </m:sup>
                        </m:sSup>
                      </m:e>
                    </m:d>
                  </m:oMath>
                </a14:m>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参数空间</a:t>
                </a:r>
                <a:r>
                  <a:rPr lang="en-US" altLang="zh-CN" sz="1500" dirty="0">
                    <a:latin typeface="微软雅黑" panose="020B0503020204020204" pitchFamily="34" charset="-122"/>
                    <a:ea typeface="微软雅黑" panose="020B0503020204020204" pitchFamily="34" charset="-122"/>
                  </a:rPr>
                  <a:t>)</a:t>
                </a:r>
                <a:endParaRPr lang="en-US" altLang="ja-JP" sz="1500" dirty="0">
                  <a:latin typeface="微软雅黑" panose="020B0503020204020204" pitchFamily="34" charset="-122"/>
                  <a:ea typeface="微软雅黑" panose="020B0503020204020204" pitchFamily="34" charset="-122"/>
                </a:endParaRPr>
              </a:p>
            </p:txBody>
          </p:sp>
        </mc:Choice>
        <mc:Fallback xmlns="">
          <p:sp>
            <p:nvSpPr>
              <p:cNvPr id="5" name="内容占位符 2">
                <a:extLst>
                  <a:ext uri="{FF2B5EF4-FFF2-40B4-BE49-F238E27FC236}">
                    <a16:creationId xmlns:a16="http://schemas.microsoft.com/office/drawing/2014/main" id="{B52F054D-DB27-AA51-D4FB-A5E437B6D054}"/>
                  </a:ext>
                </a:extLst>
              </p:cNvPr>
              <p:cNvSpPr>
                <a:spLocks noGrp="1" noRot="1" noChangeAspect="1" noMove="1" noResize="1" noEditPoints="1" noAdjustHandles="1" noChangeArrowheads="1" noChangeShapeType="1" noTextEdit="1"/>
              </p:cNvSpPr>
              <p:nvPr>
                <p:ph idx="1"/>
              </p:nvPr>
            </p:nvSpPr>
            <p:spPr>
              <a:xfrm>
                <a:off x="974622" y="1711090"/>
                <a:ext cx="6172200" cy="3912961"/>
              </a:xfrm>
              <a:blipFill>
                <a:blip r:embed="rId3"/>
                <a:stretch>
                  <a:fillRect l="-692" t="-623"/>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91C83C81-790C-0649-3ED1-846680E27C75}"/>
              </a:ext>
            </a:extLst>
          </p:cNvPr>
          <p:cNvSpPr txBox="1"/>
          <p:nvPr/>
        </p:nvSpPr>
        <p:spPr>
          <a:xfrm>
            <a:off x="767870" y="1951857"/>
            <a:ext cx="6229049"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b="1" dirty="0">
              <a:solidFill>
                <a:schemeClr val="accent1">
                  <a:lumMod val="50000"/>
                </a:schemeClr>
              </a:solidFill>
              <a:latin typeface="+mn-lt"/>
              <a:ea typeface="DengXian" panose="02010600030101010101" pitchFamily="2" charset="-122"/>
            </a:endParaRPr>
          </a:p>
        </p:txBody>
      </p:sp>
      <p:sp>
        <p:nvSpPr>
          <p:cNvPr id="10" name="灯片编号占位符 9">
            <a:extLst>
              <a:ext uri="{FF2B5EF4-FFF2-40B4-BE49-F238E27FC236}">
                <a16:creationId xmlns:a16="http://schemas.microsoft.com/office/drawing/2014/main" id="{9300F2C5-C43E-9611-8DD8-030950B365E0}"/>
              </a:ext>
            </a:extLst>
          </p:cNvPr>
          <p:cNvSpPr>
            <a:spLocks noGrp="1"/>
          </p:cNvSpPr>
          <p:nvPr>
            <p:ph type="sldNum" sz="quarter" idx="12"/>
          </p:nvPr>
        </p:nvSpPr>
        <p:spPr/>
        <p:txBody>
          <a:bodyPr/>
          <a:lstStyle/>
          <a:p>
            <a:fld id="{DA04A3ED-EE7A-4E19-90BC-E8E086817459}" type="slidenum">
              <a:rPr lang="zh-CN" altLang="en-US" smtClean="0"/>
              <a:t>14</a:t>
            </a:fld>
            <a:endParaRPr lang="zh-CN" altLang="en-US"/>
          </a:p>
        </p:txBody>
      </p:sp>
    </p:spTree>
    <p:extLst>
      <p:ext uri="{BB962C8B-B14F-4D97-AF65-F5344CB8AC3E}">
        <p14:creationId xmlns:p14="http://schemas.microsoft.com/office/powerpoint/2010/main" val="101304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7" name="标题 1">
            <a:extLst>
              <a:ext uri="{FF2B5EF4-FFF2-40B4-BE49-F238E27FC236}">
                <a16:creationId xmlns:a16="http://schemas.microsoft.com/office/drawing/2014/main" id="{91C83C81-790C-0649-3ED1-846680E27C75}"/>
              </a:ext>
            </a:extLst>
          </p:cNvPr>
          <p:cNvSpPr txBox="1"/>
          <p:nvPr/>
        </p:nvSpPr>
        <p:spPr>
          <a:xfrm>
            <a:off x="767870" y="1951857"/>
            <a:ext cx="6229049"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b="1" dirty="0">
              <a:solidFill>
                <a:schemeClr val="accent1">
                  <a:lumMod val="50000"/>
                </a:schemeClr>
              </a:solidFill>
              <a:latin typeface="+mn-lt"/>
              <a:ea typeface="DengXian" panose="02010600030101010101" pitchFamily="2" charset="-122"/>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4F589BBC-E03A-80F1-5D7A-03BB032C600D}"/>
                  </a:ext>
                </a:extLst>
              </p:cNvPr>
              <p:cNvSpPr>
                <a:spLocks noGrp="1"/>
              </p:cNvSpPr>
              <p:nvPr>
                <p:ph idx="1"/>
              </p:nvPr>
            </p:nvSpPr>
            <p:spPr>
              <a:xfrm>
                <a:off x="417871" y="1704343"/>
                <a:ext cx="8470232" cy="3007895"/>
              </a:xfrm>
            </p:spPr>
            <p:txBody>
              <a:bodyPr>
                <a:noAutofit/>
              </a:bodyPr>
              <a:lstStyle/>
              <a:p>
                <a:pPr>
                  <a:lnSpc>
                    <a:spcPct val="114000"/>
                  </a:lnSpc>
                </a:pPr>
                <a:r>
                  <a:rPr lang="ja-JP" altLang="en-US" sz="2400" dirty="0">
                    <a:ea typeface="DengXian" panose="02010600030101010101" pitchFamily="2" charset="-122"/>
                  </a:rPr>
                  <a:t>模型</a:t>
                </a:r>
                <a:r>
                  <a:rPr lang="en-US" altLang="ja-JP" sz="2400" dirty="0">
                    <a:ea typeface="DengXian" panose="02010600030101010101" pitchFamily="2" charset="-122"/>
                  </a:rPr>
                  <a:t>: </a:t>
                </a:r>
                <a:r>
                  <a:rPr lang="ja-JP" altLang="en-US" sz="2400" dirty="0">
                    <a:ea typeface="DengXian" panose="02010600030101010101" pitchFamily="2" charset="-122"/>
                  </a:rPr>
                  <a:t>生成模型与判别模型</a:t>
                </a:r>
                <a:r>
                  <a:rPr lang="en-US" altLang="ja-JP" sz="2400" dirty="0">
                    <a:ea typeface="DengXian" panose="02010600030101010101" pitchFamily="2" charset="-122"/>
                  </a:rPr>
                  <a:t> (P27-28)</a:t>
                </a:r>
              </a:p>
              <a:p>
                <a:pPr>
                  <a:lnSpc>
                    <a:spcPct val="114000"/>
                  </a:lnSpc>
                </a:pPr>
                <a:endParaRPr lang="en-US" altLang="ja-JP" sz="2400" dirty="0">
                  <a:ea typeface="DengXian" panose="02010600030101010101" pitchFamily="2" charset="-122"/>
                </a:endParaRPr>
              </a:p>
              <a:p>
                <a:pPr>
                  <a:lnSpc>
                    <a:spcPct val="114000"/>
                  </a:lnSpc>
                </a:pPr>
                <a:r>
                  <a:rPr lang="ja-JP" altLang="en-US" sz="2400" dirty="0">
                    <a:ea typeface="DengXian" panose="02010600030101010101" pitchFamily="2" charset="-122"/>
                  </a:rPr>
                  <a:t>生成模型</a:t>
                </a:r>
                <a:r>
                  <a:rPr lang="en-US" altLang="ja-JP" sz="2400" dirty="0">
                    <a:ea typeface="DengXian" panose="02010600030101010101" pitchFamily="2" charset="-122"/>
                  </a:rPr>
                  <a:t>: </a:t>
                </a:r>
                <a:r>
                  <a:rPr lang="ja-JP" altLang="en-US" sz="2400" dirty="0">
                    <a:ea typeface="DengXian" panose="02010600030101010101" pitchFamily="2" charset="-122"/>
                  </a:rPr>
                  <a:t>由数据学习联合概率</a:t>
                </a:r>
                <a:r>
                  <a:rPr lang="zh-CN" altLang="en-US" sz="2400" dirty="0">
                    <a:ea typeface="DengXian" panose="02010600030101010101" pitchFamily="2" charset="-122"/>
                  </a:rPr>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 </m:t>
                        </m:r>
                        <m:r>
                          <a:rPr lang="en-US" altLang="zh-CN" sz="2400" i="1">
                            <a:latin typeface="Cambria Math" panose="02040503050406030204" pitchFamily="18" charset="0"/>
                          </a:rPr>
                          <m:t>𝑌</m:t>
                        </m:r>
                      </m:e>
                    </m:d>
                  </m:oMath>
                </a14:m>
                <a:r>
                  <a:rPr lang="en-US" altLang="ja-JP" sz="2400" dirty="0">
                    <a:ea typeface="DengXian" panose="02010600030101010101" pitchFamily="2" charset="-122"/>
                  </a:rPr>
                  <a:t>, </a:t>
                </a:r>
                <a:r>
                  <a:rPr lang="ja-JP" altLang="en-US" sz="2400" dirty="0">
                    <a:ea typeface="DengXian" panose="02010600030101010101" pitchFamily="2" charset="-122"/>
                  </a:rPr>
                  <a:t>求得</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e>
                      <m:e>
                        <m:r>
                          <a:rPr lang="en-US" altLang="zh-CN" sz="2400" i="1">
                            <a:latin typeface="Cambria Math" panose="02040503050406030204" pitchFamily="18" charset="0"/>
                          </a:rPr>
                          <m:t>𝑋</m:t>
                        </m:r>
                      </m:e>
                    </m:d>
                  </m:oMath>
                </a14:m>
                <a:endParaRPr lang="en-US" altLang="zh-CN" sz="2400" b="0" dirty="0"/>
              </a:p>
              <a:p>
                <a:pPr>
                  <a:lnSpc>
                    <a:spcPct val="114000"/>
                  </a:lnSpc>
                </a:pPr>
                <a:endParaRPr lang="en-US" altLang="ja-JP" sz="2400" dirty="0">
                  <a:ea typeface="DengXian" panose="02010600030101010101" pitchFamily="2" charset="-122"/>
                </a:endParaRPr>
              </a:p>
              <a:p>
                <a:pPr>
                  <a:lnSpc>
                    <a:spcPct val="114000"/>
                  </a:lnSpc>
                </a:pPr>
                <a:r>
                  <a:rPr lang="ja-JP" altLang="en-US" sz="2400" dirty="0">
                    <a:ea typeface="DengXian" panose="02010600030101010101" pitchFamily="2" charset="-122"/>
                  </a:rPr>
                  <a:t>判别模型</a:t>
                </a:r>
                <a:r>
                  <a:rPr lang="en-US" altLang="ja-JP" sz="2400" dirty="0">
                    <a:ea typeface="DengXian" panose="02010600030101010101" pitchFamily="2" charset="-122"/>
                  </a:rPr>
                  <a:t>:  </a:t>
                </a:r>
                <a:r>
                  <a:rPr lang="ja-JP" altLang="en-US" sz="2400" dirty="0">
                    <a:ea typeface="DengXian" panose="02010600030101010101" pitchFamily="2" charset="-122"/>
                  </a:rPr>
                  <a:t>由数据直接学习决策函数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a14:m>
                <a:r>
                  <a:rPr lang="en-US" altLang="ja-JP" sz="2400" dirty="0">
                    <a:ea typeface="DengXian" panose="02010600030101010101" pitchFamily="2" charset="-122"/>
                  </a:rPr>
                  <a:t> </a:t>
                </a:r>
                <a:r>
                  <a:rPr lang="ja-JP" altLang="en-US" sz="2400" dirty="0">
                    <a:ea typeface="DengXian" panose="02010600030101010101" pitchFamily="2" charset="-122"/>
                  </a:rPr>
                  <a:t>或条件概率</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e>
                      <m:e>
                        <m:r>
                          <a:rPr lang="en-US" altLang="zh-CN" sz="2400" i="1">
                            <a:latin typeface="Cambria Math" panose="02040503050406030204" pitchFamily="18" charset="0"/>
                          </a:rPr>
                          <m:t>𝑋</m:t>
                        </m:r>
                      </m:e>
                    </m:d>
                  </m:oMath>
                </a14:m>
                <a:endParaRPr lang="en-US" altLang="ja-JP" sz="2400" dirty="0">
                  <a:ea typeface="DengXian" panose="02010600030101010101" pitchFamily="2" charset="-122"/>
                </a:endParaRPr>
              </a:p>
            </p:txBody>
          </p:sp>
        </mc:Choice>
        <mc:Fallback xmlns="">
          <p:sp>
            <p:nvSpPr>
              <p:cNvPr id="6" name="内容占位符 2">
                <a:extLst>
                  <a:ext uri="{FF2B5EF4-FFF2-40B4-BE49-F238E27FC236}">
                    <a16:creationId xmlns:a16="http://schemas.microsoft.com/office/drawing/2014/main" id="{4F589BBC-E03A-80F1-5D7A-03BB032C600D}"/>
                  </a:ext>
                </a:extLst>
              </p:cNvPr>
              <p:cNvSpPr>
                <a:spLocks noGrp="1" noRot="1" noChangeAspect="1" noMove="1" noResize="1" noEditPoints="1" noAdjustHandles="1" noChangeArrowheads="1" noChangeShapeType="1" noTextEdit="1"/>
              </p:cNvSpPr>
              <p:nvPr>
                <p:ph idx="1"/>
              </p:nvPr>
            </p:nvSpPr>
            <p:spPr>
              <a:xfrm>
                <a:off x="417871" y="1704343"/>
                <a:ext cx="8470232" cy="3007895"/>
              </a:xfrm>
              <a:blipFill>
                <a:blip r:embed="rId3"/>
                <a:stretch>
                  <a:fillRect l="-1008" t="-811"/>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48EAED62-8CB2-8A11-C9F7-E087B0CA3607}"/>
              </a:ext>
            </a:extLst>
          </p:cNvPr>
          <p:cNvSpPr>
            <a:spLocks noGrp="1"/>
          </p:cNvSpPr>
          <p:nvPr>
            <p:ph type="sldNum" sz="quarter" idx="12"/>
          </p:nvPr>
        </p:nvSpPr>
        <p:spPr/>
        <p:txBody>
          <a:bodyPr/>
          <a:lstStyle/>
          <a:p>
            <a:fld id="{DA04A3ED-EE7A-4E19-90BC-E8E086817459}" type="slidenum">
              <a:rPr lang="zh-CN" altLang="en-US" smtClean="0"/>
              <a:t>15</a:t>
            </a:fld>
            <a:endParaRPr lang="zh-CN" altLang="en-US"/>
          </a:p>
        </p:txBody>
      </p:sp>
    </p:spTree>
    <p:extLst>
      <p:ext uri="{BB962C8B-B14F-4D97-AF65-F5344CB8AC3E}">
        <p14:creationId xmlns:p14="http://schemas.microsoft.com/office/powerpoint/2010/main" val="19645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7" name="标题 1">
            <a:extLst>
              <a:ext uri="{FF2B5EF4-FFF2-40B4-BE49-F238E27FC236}">
                <a16:creationId xmlns:a16="http://schemas.microsoft.com/office/drawing/2014/main" id="{91C83C81-790C-0649-3ED1-846680E27C75}"/>
              </a:ext>
            </a:extLst>
          </p:cNvPr>
          <p:cNvSpPr txBox="1"/>
          <p:nvPr/>
        </p:nvSpPr>
        <p:spPr>
          <a:xfrm>
            <a:off x="767870" y="1951857"/>
            <a:ext cx="6229049"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b="1" dirty="0">
              <a:solidFill>
                <a:schemeClr val="accent1">
                  <a:lumMod val="50000"/>
                </a:schemeClr>
              </a:solidFill>
              <a:latin typeface="+mn-lt"/>
              <a:ea typeface="DengXian" panose="02010600030101010101" pitchFamily="2" charset="-122"/>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CE51CF40-F05E-01CE-3617-06804D341FD7}"/>
                  </a:ext>
                </a:extLst>
              </p:cNvPr>
              <p:cNvSpPr>
                <a:spLocks noGrp="1"/>
              </p:cNvSpPr>
              <p:nvPr>
                <p:ph idx="1"/>
              </p:nvPr>
            </p:nvSpPr>
            <p:spPr>
              <a:xfrm>
                <a:off x="542842" y="1469012"/>
                <a:ext cx="8601158" cy="3629862"/>
              </a:xfrm>
            </p:spPr>
            <p:txBody>
              <a:bodyPr>
                <a:normAutofit/>
              </a:bodyPr>
              <a:lstStyle/>
              <a:p>
                <a:pPr>
                  <a:lnSpc>
                    <a:spcPct val="100000"/>
                  </a:lnSpc>
                </a:pPr>
                <a:r>
                  <a:rPr lang="zh-CN" altLang="en-US" sz="2400" dirty="0"/>
                  <a:t>策略</a:t>
                </a:r>
                <a:r>
                  <a:rPr lang="en-US" altLang="zh-CN" sz="2400" dirty="0"/>
                  <a:t>: </a:t>
                </a:r>
                <a:r>
                  <a:rPr lang="zh-CN" altLang="en-US" sz="2400" dirty="0"/>
                  <a:t>损失函数与风险函数 </a:t>
                </a:r>
                <a:r>
                  <a:rPr lang="en-US" altLang="zh-CN" sz="2400" dirty="0"/>
                  <a:t>(P16-17)</a:t>
                </a:r>
              </a:p>
              <a:p>
                <a:pPr>
                  <a:lnSpc>
                    <a:spcPct val="100000"/>
                  </a:lnSpc>
                </a:pPr>
                <a:r>
                  <a:rPr lang="zh-CN" altLang="en-US" sz="2400" dirty="0"/>
                  <a:t>损失函数</a:t>
                </a:r>
                <a:r>
                  <a:rPr lang="en-US" altLang="zh-CN" sz="2400" dirty="0"/>
                  <a:t>: </a:t>
                </a:r>
                <a:r>
                  <a:rPr lang="zh-CN" altLang="en-US" sz="2400" dirty="0"/>
                  <a:t>预测错误的程度</a:t>
                </a:r>
                <a:r>
                  <a:rPr lang="en-US" altLang="zh-CN" sz="2400" dirty="0"/>
                  <a:t>, </a:t>
                </a:r>
                <a14:m>
                  <m:oMath xmlns:m="http://schemas.openxmlformats.org/officeDocument/2006/math">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e>
                    </m:d>
                  </m:oMath>
                </a14:m>
                <a:endParaRPr lang="en-US" altLang="zh-CN" sz="2400" dirty="0"/>
              </a:p>
              <a:p>
                <a:pPr>
                  <a:lnSpc>
                    <a:spcPct val="100000"/>
                  </a:lnSpc>
                </a:pPr>
                <a:r>
                  <a:rPr lang="zh-CN" altLang="en-US" sz="2400" dirty="0"/>
                  <a:t>风险函数</a:t>
                </a:r>
                <a:r>
                  <a:rPr lang="en-US" altLang="zh-CN" sz="2400" dirty="0"/>
                  <a:t>/</a:t>
                </a:r>
                <a:r>
                  <a:rPr lang="zh-CN" altLang="en-US" sz="2400" dirty="0"/>
                  <a:t>期望损失</a:t>
                </a:r>
                <a:r>
                  <a:rPr lang="en-US" altLang="zh-CN" sz="2400" dirty="0"/>
                  <a:t>, </a:t>
                </a:r>
                <a:r>
                  <a:rPr lang="zh-CN" altLang="en-US" sz="2400" dirty="0"/>
                  <a:t>损失函数的期望</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r>
                  <a:rPr lang="zh-CN" altLang="en-US" sz="2400" dirty="0"/>
                  <a:t>经验风险</a:t>
                </a:r>
                <a:endParaRPr lang="en-US" altLang="zh-CN" sz="2400" dirty="0"/>
              </a:p>
              <a:p>
                <a:pPr marL="457200" lvl="1" indent="0">
                  <a:lnSpc>
                    <a:spcPct val="100000"/>
                  </a:lnSpc>
                  <a:buNone/>
                </a:pPr>
                <a:endParaRPr lang="en-US" altLang="zh-CN" sz="2000" dirty="0"/>
              </a:p>
            </p:txBody>
          </p:sp>
        </mc:Choice>
        <mc:Fallback xmlns="">
          <p:sp>
            <p:nvSpPr>
              <p:cNvPr id="8" name="内容占位符 2">
                <a:extLst>
                  <a:ext uri="{FF2B5EF4-FFF2-40B4-BE49-F238E27FC236}">
                    <a16:creationId xmlns:a16="http://schemas.microsoft.com/office/drawing/2014/main" id="{CE51CF40-F05E-01CE-3617-06804D341FD7}"/>
                  </a:ext>
                </a:extLst>
              </p:cNvPr>
              <p:cNvSpPr>
                <a:spLocks noGrp="1" noRot="1" noChangeAspect="1" noMove="1" noResize="1" noEditPoints="1" noAdjustHandles="1" noChangeArrowheads="1" noChangeShapeType="1" noTextEdit="1"/>
              </p:cNvSpPr>
              <p:nvPr>
                <p:ph idx="1"/>
              </p:nvPr>
            </p:nvSpPr>
            <p:spPr>
              <a:xfrm>
                <a:off x="542842" y="1469012"/>
                <a:ext cx="8601158" cy="3629862"/>
              </a:xfrm>
              <a:blipFill>
                <a:blip r:embed="rId3"/>
                <a:stretch>
                  <a:fillRect l="-921" t="-1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8F748F4-4EEE-0425-DCB6-0B2B0DE7D3B5}"/>
                  </a:ext>
                </a:extLst>
              </p:cNvPr>
              <p:cNvSpPr txBox="1"/>
              <p:nvPr/>
            </p:nvSpPr>
            <p:spPr>
              <a:xfrm>
                <a:off x="2949941" y="4640234"/>
                <a:ext cx="4079567" cy="5269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m:rPr>
                            <m:sty m:val="p"/>
                          </m:rPr>
                          <a:rPr lang="en-US" altLang="zh-CN" sz="2000" b="0" i="0" smtClean="0">
                            <a:latin typeface="Cambria Math" panose="02040503050406030204" pitchFamily="18" charset="0"/>
                          </a:rPr>
                          <m:t>emp</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e>
                    </m:nary>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zh-CN" altLang="en-US" sz="2000" dirty="0"/>
              </a:p>
            </p:txBody>
          </p:sp>
        </mc:Choice>
        <mc:Fallback xmlns="">
          <p:sp>
            <p:nvSpPr>
              <p:cNvPr id="9" name="文本框 8">
                <a:extLst>
                  <a:ext uri="{FF2B5EF4-FFF2-40B4-BE49-F238E27FC236}">
                    <a16:creationId xmlns:a16="http://schemas.microsoft.com/office/drawing/2014/main" id="{08F748F4-4EEE-0425-DCB6-0B2B0DE7D3B5}"/>
                  </a:ext>
                </a:extLst>
              </p:cNvPr>
              <p:cNvSpPr txBox="1">
                <a:spLocks noRot="1" noChangeAspect="1" noMove="1" noResize="1" noEditPoints="1" noAdjustHandles="1" noChangeArrowheads="1" noChangeShapeType="1" noTextEdit="1"/>
              </p:cNvSpPr>
              <p:nvPr/>
            </p:nvSpPr>
            <p:spPr>
              <a:xfrm>
                <a:off x="2949941" y="4640234"/>
                <a:ext cx="4079567" cy="526939"/>
              </a:xfrm>
              <a:prstGeom prst="rect">
                <a:avLst/>
              </a:prstGeom>
              <a:blipFill>
                <a:blip r:embed="rId4"/>
                <a:stretch>
                  <a:fillRect t="-80460" b="-12643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2F718ED4-1512-AA8A-830D-9E6E0CA1997B}"/>
              </a:ext>
            </a:extLst>
          </p:cNvPr>
          <p:cNvGrpSpPr/>
          <p:nvPr/>
        </p:nvGrpSpPr>
        <p:grpSpPr>
          <a:xfrm>
            <a:off x="1990551" y="3038346"/>
            <a:ext cx="6222507" cy="976549"/>
            <a:chOff x="1746511" y="4159224"/>
            <a:chExt cx="6222507" cy="976549"/>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45E321B-7EC1-B2E3-184A-792EB2F61848}"/>
                    </a:ext>
                  </a:extLst>
                </p:cNvPr>
                <p:cNvSpPr txBox="1"/>
                <p:nvPr/>
              </p:nvSpPr>
              <p:spPr>
                <a:xfrm>
                  <a:off x="1746511" y="4159224"/>
                  <a:ext cx="6222507" cy="976549"/>
                </a:xfrm>
                <a:prstGeom prst="rect">
                  <a:avLst/>
                </a:prstGeom>
                <a:noFill/>
              </p:spPr>
              <p:txBody>
                <a:bodyPr wrap="square"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m:rPr>
                                <m:sty m:val="p"/>
                              </m:rPr>
                              <a:rPr lang="en-US" altLang="zh-CN" sz="2000" b="0" i="0" smtClean="0">
                                <a:latin typeface="Cambria Math" panose="02040503050406030204" pitchFamily="18" charset="0"/>
                              </a:rPr>
                              <m:t>exp</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𝑃</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e>
                        </m:d>
                        <m:r>
                          <a:rPr lang="en-US" altLang="zh-CN" sz="2000" b="0" i="1" smtClean="0">
                            <a:latin typeface="Cambria Math" panose="02040503050406030204" pitchFamily="18" charset="0"/>
                          </a:rPr>
                          <m:t>=</m:t>
                        </m:r>
                        <m:nary>
                          <m:naryPr>
                            <m:limLoc m:val="undOvr"/>
                            <m:subHide m:val="on"/>
                            <m:supHide m:val="on"/>
                            <m:ctrlPr>
                              <a:rPr lang="en-US" altLang="zh-CN" sz="2000" b="0" i="1" smtClean="0">
                                <a:latin typeface="Cambria Math" panose="02040503050406030204" pitchFamily="18" charset="0"/>
                              </a:rPr>
                            </m:ctrlPr>
                          </m:naryPr>
                          <m:sub/>
                          <m:sup/>
                          <m:e>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𝑑𝑥𝑑𝑦</m:t>
                            </m:r>
                          </m:e>
                        </m:nary>
                      </m:oMath>
                    </m:oMathPara>
                  </a14:m>
                  <a:endParaRPr lang="zh-CN" altLang="en-US" sz="2000" dirty="0"/>
                </a:p>
              </p:txBody>
            </p:sp>
          </mc:Choice>
          <mc:Fallback xmlns="">
            <p:sp>
              <p:nvSpPr>
                <p:cNvPr id="5" name="文本框 4">
                  <a:extLst>
                    <a:ext uri="{FF2B5EF4-FFF2-40B4-BE49-F238E27FC236}">
                      <a16:creationId xmlns:a16="http://schemas.microsoft.com/office/drawing/2014/main" id="{460E4F12-33A8-61CC-6FAD-3340703A4ECC}"/>
                    </a:ext>
                  </a:extLst>
                </p:cNvPr>
                <p:cNvSpPr txBox="1">
                  <a:spLocks noRot="1" noChangeAspect="1" noMove="1" noResize="1" noEditPoints="1" noAdjustHandles="1" noChangeArrowheads="1" noChangeShapeType="1" noTextEdit="1"/>
                </p:cNvSpPr>
                <p:nvPr/>
              </p:nvSpPr>
              <p:spPr>
                <a:xfrm>
                  <a:off x="1746511" y="4159224"/>
                  <a:ext cx="6222507" cy="976549"/>
                </a:xfrm>
                <a:prstGeom prst="rect">
                  <a:avLst/>
                </a:prstGeom>
                <a:blipFill>
                  <a:blip r:embed="rId5"/>
                  <a:stretch>
                    <a:fillRect t="-123077" b="-16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A04C456-381A-D973-A990-4C4892AF24CA}"/>
                    </a:ext>
                  </a:extLst>
                </p:cNvPr>
                <p:cNvSpPr txBox="1"/>
                <p:nvPr/>
              </p:nvSpPr>
              <p:spPr>
                <a:xfrm>
                  <a:off x="4984558" y="4719941"/>
                  <a:ext cx="822949" cy="2289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𝑋</m:t>
                        </m:r>
                        <m:r>
                          <a:rPr lang="zh-CN" altLang="en-US" sz="1200" b="0" i="0" smtClean="0">
                            <a:latin typeface="Cambria Math" panose="02040503050406030204" pitchFamily="18" charset="0"/>
                          </a:rPr>
                          <m:t> </m:t>
                        </m:r>
                        <m:r>
                          <a:rPr lang="zh-CN" altLang="en-US" sz="1200" dirty="0">
                            <a:latin typeface="Cambria Math" panose="02040503050406030204" pitchFamily="18" charset="0"/>
                          </a:rPr>
                          <m:t>×</m:t>
                        </m:r>
                        <m:r>
                          <a:rPr lang="zh-CN" altLang="en-US" sz="1200" b="0" i="0" dirty="0" smtClean="0">
                            <a:latin typeface="Cambria Math" panose="02040503050406030204" pitchFamily="18" charset="0"/>
                          </a:rPr>
                          <m:t> </m:t>
                        </m:r>
                        <m:r>
                          <a:rPr lang="en-US" altLang="zh-CN" sz="1200" i="1" dirty="0" smtClean="0">
                            <a:latin typeface="Cambria Math" panose="02040503050406030204" pitchFamily="18" charset="0"/>
                          </a:rPr>
                          <m:t>𝑌</m:t>
                        </m:r>
                      </m:oMath>
                    </m:oMathPara>
                  </a14:m>
                  <a:endParaRPr lang="zh-CN" altLang="en-US" sz="1200" i="1" dirty="0">
                    <a:latin typeface="Curlz MT" pitchFamily="82" charset="0"/>
                  </a:endParaRPr>
                </a:p>
              </p:txBody>
            </p:sp>
          </mc:Choice>
          <mc:Fallback xmlns="">
            <p:sp>
              <p:nvSpPr>
                <p:cNvPr id="8" name="文本框 7">
                  <a:extLst>
                    <a:ext uri="{FF2B5EF4-FFF2-40B4-BE49-F238E27FC236}">
                      <a16:creationId xmlns:a16="http://schemas.microsoft.com/office/drawing/2014/main" id="{47EA68AB-B83E-849C-88BC-F8D9A3DE6EC0}"/>
                    </a:ext>
                  </a:extLst>
                </p:cNvPr>
                <p:cNvSpPr txBox="1">
                  <a:spLocks noRot="1" noChangeAspect="1" noMove="1" noResize="1" noEditPoints="1" noAdjustHandles="1" noChangeArrowheads="1" noChangeShapeType="1" noTextEdit="1"/>
                </p:cNvSpPr>
                <p:nvPr/>
              </p:nvSpPr>
              <p:spPr>
                <a:xfrm>
                  <a:off x="4984558" y="4719941"/>
                  <a:ext cx="822949" cy="228925"/>
                </a:xfrm>
                <a:prstGeom prst="rect">
                  <a:avLst/>
                </a:prstGeom>
                <a:blipFill>
                  <a:blip r:embed="rId6"/>
                  <a:stretch>
                    <a:fillRect b="-31579"/>
                  </a:stretch>
                </a:blipFill>
              </p:spPr>
              <p:txBody>
                <a:bodyPr/>
                <a:lstStyle/>
                <a:p>
                  <a:r>
                    <a:rPr lang="zh-CN" altLang="en-US">
                      <a:noFill/>
                    </a:rPr>
                    <a:t> </a:t>
                  </a:r>
                </a:p>
              </p:txBody>
            </p:sp>
          </mc:Fallback>
        </mc:AlternateContent>
      </p:grpSp>
      <p:sp>
        <p:nvSpPr>
          <p:cNvPr id="15" name="灯片编号占位符 14">
            <a:extLst>
              <a:ext uri="{FF2B5EF4-FFF2-40B4-BE49-F238E27FC236}">
                <a16:creationId xmlns:a16="http://schemas.microsoft.com/office/drawing/2014/main" id="{92C74995-D9D9-508A-0EC9-B73FE26874FD}"/>
              </a:ext>
            </a:extLst>
          </p:cNvPr>
          <p:cNvSpPr>
            <a:spLocks noGrp="1"/>
          </p:cNvSpPr>
          <p:nvPr>
            <p:ph type="sldNum" sz="quarter" idx="12"/>
          </p:nvPr>
        </p:nvSpPr>
        <p:spPr/>
        <p:txBody>
          <a:bodyPr/>
          <a:lstStyle/>
          <a:p>
            <a:fld id="{DA04A3ED-EE7A-4E19-90BC-E8E086817459}" type="slidenum">
              <a:rPr lang="zh-CN" altLang="en-US" smtClean="0"/>
              <a:t>16</a:t>
            </a:fld>
            <a:endParaRPr lang="zh-CN" altLang="en-US"/>
          </a:p>
        </p:txBody>
      </p:sp>
    </p:spTree>
    <p:extLst>
      <p:ext uri="{BB962C8B-B14F-4D97-AF65-F5344CB8AC3E}">
        <p14:creationId xmlns:p14="http://schemas.microsoft.com/office/powerpoint/2010/main" val="12970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7" name="标题 1">
            <a:extLst>
              <a:ext uri="{FF2B5EF4-FFF2-40B4-BE49-F238E27FC236}">
                <a16:creationId xmlns:a16="http://schemas.microsoft.com/office/drawing/2014/main" id="{91C83C81-790C-0649-3ED1-846680E27C75}"/>
              </a:ext>
            </a:extLst>
          </p:cNvPr>
          <p:cNvSpPr txBox="1"/>
          <p:nvPr/>
        </p:nvSpPr>
        <p:spPr>
          <a:xfrm>
            <a:off x="767870" y="1951857"/>
            <a:ext cx="6229049"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b="1" dirty="0">
              <a:solidFill>
                <a:schemeClr val="accent1">
                  <a:lumMod val="50000"/>
                </a:schemeClr>
              </a:solidFill>
              <a:latin typeface="+mn-lt"/>
              <a:ea typeface="DengXian" panose="02010600030101010101" pitchFamily="2" charset="-122"/>
            </a:endParaRPr>
          </a:p>
        </p:txBody>
      </p:sp>
      <p:sp>
        <p:nvSpPr>
          <p:cNvPr id="5" name="内容占位符 2">
            <a:extLst>
              <a:ext uri="{FF2B5EF4-FFF2-40B4-BE49-F238E27FC236}">
                <a16:creationId xmlns:a16="http://schemas.microsoft.com/office/drawing/2014/main" id="{FB250041-EDC9-CA6F-9F23-839B86ABC73E}"/>
              </a:ext>
            </a:extLst>
          </p:cNvPr>
          <p:cNvSpPr>
            <a:spLocks noGrp="1"/>
          </p:cNvSpPr>
          <p:nvPr>
            <p:ph idx="1"/>
          </p:nvPr>
        </p:nvSpPr>
        <p:spPr>
          <a:xfrm>
            <a:off x="377460" y="1442032"/>
            <a:ext cx="8343753" cy="3629862"/>
          </a:xfrm>
        </p:spPr>
        <p:txBody>
          <a:bodyPr>
            <a:normAutofit/>
          </a:bodyPr>
          <a:lstStyle/>
          <a:p>
            <a:pPr>
              <a:lnSpc>
                <a:spcPct val="100000"/>
              </a:lnSpc>
            </a:pPr>
            <a:r>
              <a:rPr lang="zh-CN" altLang="en-US" sz="2400" dirty="0"/>
              <a:t>策略</a:t>
            </a:r>
            <a:r>
              <a:rPr lang="en-US" altLang="zh-CN" sz="2400" dirty="0"/>
              <a:t>: </a:t>
            </a:r>
            <a:r>
              <a:rPr lang="zh-CN" altLang="en-US" sz="2400" dirty="0"/>
              <a:t>经验风险最小化与结构风险最小化</a:t>
            </a:r>
            <a:endParaRPr lang="en-US" altLang="zh-CN" sz="2400" dirty="0"/>
          </a:p>
          <a:p>
            <a:pPr>
              <a:lnSpc>
                <a:spcPct val="100000"/>
              </a:lnSpc>
            </a:pPr>
            <a:r>
              <a:rPr lang="zh-CN" altLang="en-US" sz="2400" dirty="0"/>
              <a:t>经验风险最小化最优模型</a:t>
            </a:r>
            <a:endParaRPr lang="en-US" altLang="zh-CN" sz="2400" dirty="0"/>
          </a:p>
          <a:p>
            <a:pPr lvl="1">
              <a:lnSpc>
                <a:spcPct val="100000"/>
              </a:lnSpc>
            </a:pPr>
            <a:endParaRPr lang="en-US" altLang="zh-CN" sz="2000" dirty="0"/>
          </a:p>
          <a:p>
            <a:pPr lvl="1">
              <a:lnSpc>
                <a:spcPct val="100000"/>
              </a:lnSpc>
            </a:pPr>
            <a:endParaRPr lang="en-US" altLang="zh-CN" sz="2000" dirty="0"/>
          </a:p>
          <a:p>
            <a:pPr lvl="1">
              <a:lnSpc>
                <a:spcPct val="100000"/>
              </a:lnSpc>
            </a:pPr>
            <a:endParaRPr lang="en-US" altLang="zh-CN" sz="2000" dirty="0"/>
          </a:p>
          <a:p>
            <a:pPr algn="just">
              <a:lnSpc>
                <a:spcPct val="100000"/>
              </a:lnSpc>
            </a:pPr>
            <a:r>
              <a:rPr lang="zh-CN" altLang="en-US" sz="2400" dirty="0"/>
              <a:t>结构风险最小化为防止过拟合提出的策略</a:t>
            </a:r>
            <a:r>
              <a:rPr lang="en-US" altLang="zh-CN" sz="2400" dirty="0"/>
              <a:t>,</a:t>
            </a:r>
            <a:r>
              <a:rPr lang="zh-CN" altLang="en-US" sz="2400" dirty="0"/>
              <a:t> 等价于正则化</a:t>
            </a:r>
            <a:r>
              <a:rPr lang="en-US" altLang="zh-CN" sz="2400" dirty="0"/>
              <a:t>, </a:t>
            </a:r>
            <a:r>
              <a:rPr lang="zh-CN" altLang="en-US" sz="2400" dirty="0"/>
              <a:t>即加入正则化项</a:t>
            </a:r>
            <a:r>
              <a:rPr lang="en-US" altLang="zh-CN" sz="2400" dirty="0"/>
              <a:t>,</a:t>
            </a:r>
            <a:r>
              <a:rPr lang="zh-CN" altLang="en-US" sz="2400" dirty="0"/>
              <a:t> 或惩罚项</a:t>
            </a:r>
            <a:endParaRPr lang="en-US" altLang="zh-CN" sz="2400" dirty="0"/>
          </a:p>
          <a:p>
            <a:pPr marL="457200" lvl="1" indent="0">
              <a:lnSpc>
                <a:spcPct val="100000"/>
              </a:lnSpc>
              <a:buNone/>
            </a:pPr>
            <a:endParaRPr lang="en-US" altLang="zh-CN" sz="20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481E3D-EA47-5E97-8A50-AFCB349B3340}"/>
                  </a:ext>
                </a:extLst>
              </p:cNvPr>
              <p:cNvSpPr txBox="1"/>
              <p:nvPr/>
            </p:nvSpPr>
            <p:spPr>
              <a:xfrm>
                <a:off x="2553210" y="4470042"/>
                <a:ext cx="4599421" cy="957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m:rPr>
                              <m:sty m:val="p"/>
                            </m:rPr>
                            <a:rPr lang="en-US" altLang="zh-CN" sz="2000" i="1">
                              <a:latin typeface="Cambria Math" panose="02040503050406030204" pitchFamily="18" charset="0"/>
                            </a:rPr>
                            <m:t>min</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r>
                            <a:rPr lang="en-US" altLang="zh-CN" sz="2000" i="1">
                              <a:latin typeface="Cambria Math" panose="02040503050406030204" pitchFamily="18" charset="0"/>
                            </a:rPr>
                            <m:t>𝐿</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r>
                            <a:rPr lang="en-US" altLang="zh-CN" sz="2000" i="1">
                              <a:latin typeface="Cambria Math" panose="02040503050406030204" pitchFamily="18" charset="0"/>
                            </a:rPr>
                            <m:t>)</m:t>
                          </m:r>
                        </m:e>
                      </m:nary>
                      <m:r>
                        <a:rPr lang="en-US" altLang="zh-CN" sz="2000" b="0" i="1" smtClean="0">
                          <a:latin typeface="Cambria Math" panose="02040503050406030204" pitchFamily="18" charset="0"/>
                        </a:rPr>
                        <m:t>+</m:t>
                      </m:r>
                      <m:r>
                        <a:rPr lang="zh-CN" altLang="en-US" sz="2000" i="1" dirty="0" smtClean="0">
                          <a:latin typeface="Cambria Math" panose="02040503050406030204" pitchFamily="18" charset="0"/>
                        </a:rPr>
                        <m:t>𝜆</m:t>
                      </m:r>
                      <m:r>
                        <a:rPr lang="en-US" altLang="zh-CN" sz="2000" b="0" i="1" dirty="0" smtClean="0">
                          <a:latin typeface="Cambria Math" panose="02040503050406030204" pitchFamily="18" charset="0"/>
                        </a:rPr>
                        <m:t>𝐽</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6" name="文本框 5">
                <a:extLst>
                  <a:ext uri="{FF2B5EF4-FFF2-40B4-BE49-F238E27FC236}">
                    <a16:creationId xmlns:a16="http://schemas.microsoft.com/office/drawing/2014/main" id="{79481E3D-EA47-5E97-8A50-AFCB349B3340}"/>
                  </a:ext>
                </a:extLst>
              </p:cNvPr>
              <p:cNvSpPr txBox="1">
                <a:spLocks noRot="1" noChangeAspect="1" noMove="1" noResize="1" noEditPoints="1" noAdjustHandles="1" noChangeArrowheads="1" noChangeShapeType="1" noTextEdit="1"/>
              </p:cNvSpPr>
              <p:nvPr/>
            </p:nvSpPr>
            <p:spPr>
              <a:xfrm>
                <a:off x="2553210" y="4470042"/>
                <a:ext cx="4599421" cy="957826"/>
              </a:xfrm>
              <a:prstGeom prst="rect">
                <a:avLst/>
              </a:prstGeom>
              <a:blipFill>
                <a:blip r:embed="rId3"/>
                <a:stretch>
                  <a:fillRect/>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55CE1B66-CBFE-7141-4151-C25E117B7259}"/>
              </a:ext>
            </a:extLst>
          </p:cNvPr>
          <p:cNvGrpSpPr/>
          <p:nvPr/>
        </p:nvGrpSpPr>
        <p:grpSpPr>
          <a:xfrm>
            <a:off x="3381778" y="2393401"/>
            <a:ext cx="2942286" cy="957826"/>
            <a:chOff x="3224462" y="3504446"/>
            <a:chExt cx="2942286" cy="957826"/>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0ED2BFC-5231-5B0C-28B6-2F7376AA9D16}"/>
                    </a:ext>
                  </a:extLst>
                </p:cNvPr>
                <p:cNvSpPr txBox="1"/>
                <p:nvPr/>
              </p:nvSpPr>
              <p:spPr>
                <a:xfrm>
                  <a:off x="3224462" y="3504446"/>
                  <a:ext cx="2942286" cy="957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min</m:t>
                        </m:r>
                        <m:r>
                          <a:rPr lang="zh-CN" altLang="en-US" sz="2000" b="0" i="0"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e>
                        </m:nary>
                      </m:oMath>
                    </m:oMathPara>
                  </a14:m>
                  <a:endParaRPr lang="zh-CN" altLang="en-US" sz="2000" dirty="0"/>
                </a:p>
              </p:txBody>
            </p:sp>
          </mc:Choice>
          <mc:Fallback xmlns="">
            <p:sp>
              <p:nvSpPr>
                <p:cNvPr id="2" name="文本框 1">
                  <a:extLst>
                    <a:ext uri="{FF2B5EF4-FFF2-40B4-BE49-F238E27FC236}">
                      <a16:creationId xmlns:a16="http://schemas.microsoft.com/office/drawing/2014/main" id="{3197FB88-9449-EE7C-CF1D-4F57EF3C66D8}"/>
                    </a:ext>
                  </a:extLst>
                </p:cNvPr>
                <p:cNvSpPr txBox="1">
                  <a:spLocks noRot="1" noChangeAspect="1" noMove="1" noResize="1" noEditPoints="1" noAdjustHandles="1" noChangeArrowheads="1" noChangeShapeType="1" noTextEdit="1"/>
                </p:cNvSpPr>
                <p:nvPr/>
              </p:nvSpPr>
              <p:spPr>
                <a:xfrm>
                  <a:off x="3224462" y="3504446"/>
                  <a:ext cx="2942286" cy="957826"/>
                </a:xfrm>
                <a:prstGeom prst="rect">
                  <a:avLst/>
                </a:prstGeom>
                <a:blipFill>
                  <a:blip r:embed="rId4"/>
                  <a:stretch>
                    <a:fillRect t="-98684" b="-15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CD7DF20-5186-D717-F922-2AA3ADCD58E7}"/>
                    </a:ext>
                  </a:extLst>
                </p:cNvPr>
                <p:cNvSpPr txBox="1"/>
                <p:nvPr/>
              </p:nvSpPr>
              <p:spPr>
                <a:xfrm>
                  <a:off x="3288106" y="4091009"/>
                  <a:ext cx="82294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𝐹</m:t>
                        </m:r>
                      </m:oMath>
                    </m:oMathPara>
                  </a14:m>
                  <a:endParaRPr lang="zh-CN" altLang="en-US" sz="1200" dirty="0"/>
                </a:p>
              </p:txBody>
            </p:sp>
          </mc:Choice>
          <mc:Fallback xmlns="">
            <p:sp>
              <p:nvSpPr>
                <p:cNvPr id="5" name="文本框 4">
                  <a:extLst>
                    <a:ext uri="{FF2B5EF4-FFF2-40B4-BE49-F238E27FC236}">
                      <a16:creationId xmlns:a16="http://schemas.microsoft.com/office/drawing/2014/main" id="{F40ACC75-7ED2-D7B1-86F9-83C0C8C140BB}"/>
                    </a:ext>
                  </a:extLst>
                </p:cNvPr>
                <p:cNvSpPr txBox="1">
                  <a:spLocks noRot="1" noChangeAspect="1" noMove="1" noResize="1" noEditPoints="1" noAdjustHandles="1" noChangeArrowheads="1" noChangeShapeType="1" noTextEdit="1"/>
                </p:cNvSpPr>
                <p:nvPr/>
              </p:nvSpPr>
              <p:spPr>
                <a:xfrm>
                  <a:off x="3288106" y="4091009"/>
                  <a:ext cx="822949" cy="276999"/>
                </a:xfrm>
                <a:prstGeom prst="rect">
                  <a:avLst/>
                </a:prstGeom>
                <a:blipFill>
                  <a:blip r:embed="rId5"/>
                  <a:stretch>
                    <a:fillRect b="-4348"/>
                  </a:stretch>
                </a:blipFill>
              </p:spPr>
              <p:txBody>
                <a:bodyPr/>
                <a:lstStyle/>
                <a:p>
                  <a:r>
                    <a:rPr lang="zh-CN" altLang="en-US">
                      <a:noFill/>
                    </a:rPr>
                    <a:t> </a:t>
                  </a:r>
                </a:p>
              </p:txBody>
            </p:sp>
          </mc:Fallback>
        </mc:AlternateContent>
      </p:grpSp>
      <p:sp>
        <p:nvSpPr>
          <p:cNvPr id="18" name="灯片编号占位符 17">
            <a:extLst>
              <a:ext uri="{FF2B5EF4-FFF2-40B4-BE49-F238E27FC236}">
                <a16:creationId xmlns:a16="http://schemas.microsoft.com/office/drawing/2014/main" id="{9D2FDD67-3D45-4CB5-209A-393B7D7E7725}"/>
              </a:ext>
            </a:extLst>
          </p:cNvPr>
          <p:cNvSpPr>
            <a:spLocks noGrp="1"/>
          </p:cNvSpPr>
          <p:nvPr>
            <p:ph type="sldNum" sz="quarter" idx="12"/>
          </p:nvPr>
        </p:nvSpPr>
        <p:spPr/>
        <p:txBody>
          <a:bodyPr/>
          <a:lstStyle/>
          <a:p>
            <a:fld id="{DA04A3ED-EE7A-4E19-90BC-E8E086817459}" type="slidenum">
              <a:rPr lang="zh-CN" altLang="en-US" smtClean="0"/>
              <a:t>17</a:t>
            </a:fld>
            <a:endParaRPr lang="zh-CN" altLang="en-US"/>
          </a:p>
        </p:txBody>
      </p:sp>
    </p:spTree>
    <p:extLst>
      <p:ext uri="{BB962C8B-B14F-4D97-AF65-F5344CB8AC3E}">
        <p14:creationId xmlns:p14="http://schemas.microsoft.com/office/powerpoint/2010/main" val="28055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8" name="内容占位符 2">
            <a:extLst>
              <a:ext uri="{FF2B5EF4-FFF2-40B4-BE49-F238E27FC236}">
                <a16:creationId xmlns:a16="http://schemas.microsoft.com/office/drawing/2014/main" id="{92510E72-0B75-CCB2-AD35-F02DB51A84B4}"/>
              </a:ext>
            </a:extLst>
          </p:cNvPr>
          <p:cNvSpPr>
            <a:spLocks noGrp="1"/>
          </p:cNvSpPr>
          <p:nvPr>
            <p:ph idx="1"/>
          </p:nvPr>
        </p:nvSpPr>
        <p:spPr>
          <a:xfrm>
            <a:off x="516194" y="1499604"/>
            <a:ext cx="8410226" cy="3858791"/>
          </a:xfrm>
        </p:spPr>
        <p:txBody>
          <a:bodyPr>
            <a:noAutofit/>
          </a:bodyPr>
          <a:lstStyle/>
          <a:p>
            <a:pPr>
              <a:lnSpc>
                <a:spcPct val="114000"/>
              </a:lnSpc>
            </a:pPr>
            <a:r>
              <a:rPr lang="ja-JP" altLang="en-US" sz="2400" dirty="0">
                <a:ea typeface="DengXian" panose="02010600030101010101" pitchFamily="2" charset="-122"/>
              </a:rPr>
              <a:t>算法</a:t>
            </a:r>
            <a:r>
              <a:rPr lang="en-US" altLang="ja-JP" sz="2400" dirty="0">
                <a:ea typeface="DengXian" panose="02010600030101010101" pitchFamily="2" charset="-122"/>
              </a:rPr>
              <a:t>: </a:t>
            </a:r>
            <a:r>
              <a:rPr lang="ja-JP" altLang="en-US" sz="2400" dirty="0">
                <a:ea typeface="DengXian" panose="02010600030101010101" pitchFamily="2" charset="-122"/>
              </a:rPr>
              <a:t>最优化</a:t>
            </a:r>
            <a:r>
              <a:rPr lang="en-US" altLang="zh-CN" sz="2400" dirty="0">
                <a:ea typeface="DengXian" panose="02010600030101010101" pitchFamily="2" charset="-122"/>
              </a:rPr>
              <a:t>; </a:t>
            </a:r>
            <a:r>
              <a:rPr lang="zh-CN" altLang="en-US" sz="2400" dirty="0">
                <a:ea typeface="DengXian" panose="02010600030101010101" pitchFamily="2" charset="-122"/>
              </a:rPr>
              <a:t>解析</a:t>
            </a:r>
            <a:r>
              <a:rPr lang="en-US" altLang="zh-CN" sz="2400" dirty="0">
                <a:ea typeface="DengXian" panose="02010600030101010101" pitchFamily="2" charset="-122"/>
              </a:rPr>
              <a:t>/</a:t>
            </a:r>
            <a:r>
              <a:rPr lang="zh-CN" altLang="en-US" sz="2400" dirty="0">
                <a:ea typeface="DengXian" panose="02010600030101010101" pitchFamily="2" charset="-122"/>
              </a:rPr>
              <a:t>迭代</a:t>
            </a:r>
            <a:endParaRPr lang="en-US" altLang="zh-CN" sz="2400" dirty="0">
              <a:ea typeface="DengXian" panose="02010600030101010101" pitchFamily="2" charset="-122"/>
            </a:endParaRPr>
          </a:p>
          <a:p>
            <a:pPr>
              <a:lnSpc>
                <a:spcPct val="114000"/>
              </a:lnSpc>
            </a:pPr>
            <a:endParaRPr lang="en-US" altLang="zh-CN" sz="2400" dirty="0">
              <a:ea typeface="DengXian" panose="02010600030101010101" pitchFamily="2" charset="-122"/>
            </a:endParaRPr>
          </a:p>
          <a:p>
            <a:pPr>
              <a:lnSpc>
                <a:spcPct val="114000"/>
              </a:lnSpc>
            </a:pPr>
            <a:r>
              <a:rPr lang="ja-JP" altLang="en-US" sz="2400" dirty="0">
                <a:ea typeface="DengXian" panose="02010600030101010101" pitchFamily="2" charset="-122"/>
              </a:rPr>
              <a:t>非概率模型</a:t>
            </a:r>
            <a:r>
              <a:rPr lang="en-US" altLang="ja-JP" sz="2400" dirty="0">
                <a:ea typeface="DengXian" panose="02010600030101010101" pitchFamily="2" charset="-122"/>
              </a:rPr>
              <a:t>: </a:t>
            </a:r>
          </a:p>
          <a:p>
            <a:pPr marL="0" indent="0">
              <a:lnSpc>
                <a:spcPct val="114000"/>
              </a:lnSpc>
              <a:buNone/>
            </a:pPr>
            <a:r>
              <a:rPr lang="zh-CN" altLang="en-US" sz="2400" dirty="0">
                <a:ea typeface="DengXian" panose="02010600030101010101" pitchFamily="2" charset="-122"/>
              </a:rPr>
              <a:t>    </a:t>
            </a:r>
            <a:r>
              <a:rPr lang="ja-JP" altLang="en-US" sz="2400" dirty="0">
                <a:ea typeface="DengXian" panose="02010600030101010101" pitchFamily="2" charset="-122"/>
              </a:rPr>
              <a:t>决策函数参数空间中损失函数的最优化</a:t>
            </a:r>
            <a:endParaRPr lang="en-US" altLang="ja-JP" sz="2400" dirty="0">
              <a:ea typeface="DengXian" panose="02010600030101010101" pitchFamily="2" charset="-122"/>
            </a:endParaRPr>
          </a:p>
          <a:p>
            <a:pPr marL="0" indent="0">
              <a:lnSpc>
                <a:spcPct val="114000"/>
              </a:lnSpc>
              <a:buNone/>
            </a:pPr>
            <a:endParaRPr lang="en-US" altLang="ja-JP" sz="2400" dirty="0">
              <a:ea typeface="DengXian" panose="02010600030101010101" pitchFamily="2" charset="-122"/>
            </a:endParaRPr>
          </a:p>
          <a:p>
            <a:pPr>
              <a:lnSpc>
                <a:spcPct val="114000"/>
              </a:lnSpc>
            </a:pPr>
            <a:r>
              <a:rPr lang="zh-CN" altLang="en-US" sz="2400" dirty="0">
                <a:ea typeface="DengXian" panose="02010600030101010101" pitchFamily="2" charset="-122"/>
              </a:rPr>
              <a:t>概率模型</a:t>
            </a:r>
            <a:r>
              <a:rPr lang="en-US" altLang="zh-CN" sz="2400" dirty="0">
                <a:ea typeface="DengXian" panose="02010600030101010101" pitchFamily="2" charset="-122"/>
              </a:rPr>
              <a:t>: </a:t>
            </a:r>
          </a:p>
          <a:p>
            <a:pPr marL="0" indent="0">
              <a:lnSpc>
                <a:spcPct val="114000"/>
              </a:lnSpc>
              <a:buNone/>
            </a:pPr>
            <a:r>
              <a:rPr lang="zh-CN" altLang="en-US" sz="2400" dirty="0">
                <a:ea typeface="DengXian" panose="02010600030101010101" pitchFamily="2" charset="-122"/>
              </a:rPr>
              <a:t>    条件概率参数空间中似然函数最大化 </a:t>
            </a:r>
            <a:r>
              <a:rPr lang="en-US" altLang="zh-CN" sz="2400" dirty="0">
                <a:ea typeface="DengXian" panose="02010600030101010101" pitchFamily="2" charset="-122"/>
              </a:rPr>
              <a:t>(</a:t>
            </a:r>
            <a:r>
              <a:rPr lang="zh-CN" altLang="en-US" sz="2400" dirty="0">
                <a:ea typeface="DengXian" panose="02010600030101010101" pitchFamily="2" charset="-122"/>
              </a:rPr>
              <a:t>判别模型</a:t>
            </a:r>
            <a:r>
              <a:rPr lang="en-US" altLang="zh-CN" sz="2400" dirty="0">
                <a:ea typeface="DengXian" panose="02010600030101010101" pitchFamily="2" charset="-122"/>
              </a:rPr>
              <a:t>)/</a:t>
            </a:r>
            <a:r>
              <a:rPr lang="zh-CN" altLang="en-US" sz="2400" dirty="0">
                <a:ea typeface="DengXian" panose="02010600030101010101" pitchFamily="2" charset="-122"/>
              </a:rPr>
              <a:t>后验概率</a:t>
            </a:r>
            <a:endParaRPr lang="en-US" altLang="zh-CN" sz="2400" dirty="0">
              <a:ea typeface="DengXian" panose="02010600030101010101" pitchFamily="2" charset="-122"/>
            </a:endParaRPr>
          </a:p>
          <a:p>
            <a:pPr marL="0" indent="0">
              <a:lnSpc>
                <a:spcPct val="114000"/>
              </a:lnSpc>
              <a:buNone/>
            </a:pPr>
            <a:r>
              <a:rPr lang="zh-CN" altLang="en-US" sz="2400" dirty="0">
                <a:ea typeface="DengXian" panose="02010600030101010101" pitchFamily="2" charset="-122"/>
              </a:rPr>
              <a:t>   最大化</a:t>
            </a:r>
            <a:r>
              <a:rPr lang="en-US" altLang="zh-CN" sz="2400" dirty="0">
                <a:ea typeface="DengXian" panose="02010600030101010101" pitchFamily="2" charset="-122"/>
              </a:rPr>
              <a:t> (</a:t>
            </a:r>
            <a:r>
              <a:rPr lang="zh-CN" altLang="en-US" sz="2400" dirty="0">
                <a:ea typeface="DengXian" panose="02010600030101010101" pitchFamily="2" charset="-122"/>
              </a:rPr>
              <a:t>生成模型</a:t>
            </a:r>
            <a:r>
              <a:rPr lang="en-US" altLang="zh-CN" sz="2400" dirty="0">
                <a:ea typeface="DengXian" panose="02010600030101010101" pitchFamily="2" charset="-122"/>
              </a:rPr>
              <a:t>); </a:t>
            </a:r>
            <a:r>
              <a:rPr lang="zh-CN" altLang="en-US" sz="2400" dirty="0">
                <a:ea typeface="DengXian" panose="02010600030101010101" pitchFamily="2" charset="-122"/>
              </a:rPr>
              <a:t>通常等价于某种损失函数下的最优化</a:t>
            </a:r>
            <a:endParaRPr lang="en-US" altLang="zh-CN" sz="2400" dirty="0">
              <a:ea typeface="DengXian" panose="02010600030101010101" pitchFamily="2" charset="-122"/>
            </a:endParaRPr>
          </a:p>
        </p:txBody>
      </p:sp>
      <p:sp>
        <p:nvSpPr>
          <p:cNvPr id="11" name="灯片编号占位符 10">
            <a:extLst>
              <a:ext uri="{FF2B5EF4-FFF2-40B4-BE49-F238E27FC236}">
                <a16:creationId xmlns:a16="http://schemas.microsoft.com/office/drawing/2014/main" id="{D74CB1B2-A25E-7E55-5BCF-810984E6CB00}"/>
              </a:ext>
            </a:extLst>
          </p:cNvPr>
          <p:cNvSpPr>
            <a:spLocks noGrp="1"/>
          </p:cNvSpPr>
          <p:nvPr>
            <p:ph type="sldNum" sz="quarter" idx="12"/>
          </p:nvPr>
        </p:nvSpPr>
        <p:spPr/>
        <p:txBody>
          <a:bodyPr/>
          <a:lstStyle/>
          <a:p>
            <a:fld id="{DA04A3ED-EE7A-4E19-90BC-E8E086817459}" type="slidenum">
              <a:rPr lang="zh-CN" altLang="en-US" smtClean="0"/>
              <a:t>18</a:t>
            </a:fld>
            <a:endParaRPr lang="zh-CN" altLang="en-US"/>
          </a:p>
        </p:txBody>
      </p:sp>
    </p:spTree>
    <p:extLst>
      <p:ext uri="{BB962C8B-B14F-4D97-AF65-F5344CB8AC3E}">
        <p14:creationId xmlns:p14="http://schemas.microsoft.com/office/powerpoint/2010/main" val="391422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75" y="289091"/>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11" name="灯片编号占位符 10">
            <a:extLst>
              <a:ext uri="{FF2B5EF4-FFF2-40B4-BE49-F238E27FC236}">
                <a16:creationId xmlns:a16="http://schemas.microsoft.com/office/drawing/2014/main" id="{D74CB1B2-A25E-7E55-5BCF-810984E6CB00}"/>
              </a:ext>
            </a:extLst>
          </p:cNvPr>
          <p:cNvSpPr>
            <a:spLocks noGrp="1"/>
          </p:cNvSpPr>
          <p:nvPr>
            <p:ph type="sldNum" sz="quarter" idx="12"/>
          </p:nvPr>
        </p:nvSpPr>
        <p:spPr/>
        <p:txBody>
          <a:bodyPr/>
          <a:lstStyle/>
          <a:p>
            <a:fld id="{DA04A3ED-EE7A-4E19-90BC-E8E086817459}" type="slidenum">
              <a:rPr lang="zh-CN" altLang="en-US" smtClean="0"/>
              <a:t>19</a:t>
            </a:fld>
            <a:endParaRPr lang="zh-CN" altLang="en-US"/>
          </a:p>
        </p:txBody>
      </p:sp>
      <p:sp>
        <p:nvSpPr>
          <p:cNvPr id="5" name="内容占位符 2">
            <a:extLst>
              <a:ext uri="{FF2B5EF4-FFF2-40B4-BE49-F238E27FC236}">
                <a16:creationId xmlns:a16="http://schemas.microsoft.com/office/drawing/2014/main" id="{36F5763C-D315-67FB-7ADC-8923846B7263}"/>
              </a:ext>
            </a:extLst>
          </p:cNvPr>
          <p:cNvSpPr>
            <a:spLocks noGrp="1"/>
          </p:cNvSpPr>
          <p:nvPr>
            <p:ph idx="1"/>
          </p:nvPr>
        </p:nvSpPr>
        <p:spPr>
          <a:xfrm>
            <a:off x="447368" y="1471549"/>
            <a:ext cx="8410226" cy="4207707"/>
          </a:xfrm>
        </p:spPr>
        <p:txBody>
          <a:bodyPr>
            <a:noAutofit/>
          </a:bodyPr>
          <a:lstStyle/>
          <a:p>
            <a:pPr>
              <a:lnSpc>
                <a:spcPct val="114000"/>
              </a:lnSpc>
            </a:pPr>
            <a:r>
              <a:rPr lang="ja-JP" altLang="en-US" sz="2400" dirty="0">
                <a:ea typeface="DengXian" panose="02010600030101010101" pitchFamily="2" charset="-122"/>
              </a:rPr>
              <a:t>统计学习的基本分类</a:t>
            </a:r>
            <a:r>
              <a:rPr lang="en-US" altLang="ja-JP" sz="2400" dirty="0">
                <a:ea typeface="DengXian" panose="02010600030101010101" pitchFamily="2" charset="-122"/>
              </a:rPr>
              <a:t> (P6)</a:t>
            </a:r>
          </a:p>
          <a:p>
            <a:pPr lvl="1">
              <a:lnSpc>
                <a:spcPct val="114000"/>
              </a:lnSpc>
            </a:pPr>
            <a:r>
              <a:rPr lang="ja-JP" altLang="en-US" sz="2000" dirty="0">
                <a:ea typeface="DengXian" panose="02010600030101010101" pitchFamily="2" charset="-122"/>
              </a:rPr>
              <a:t>监督学习</a:t>
            </a:r>
            <a:r>
              <a:rPr lang="zh-CN" altLang="en-US" sz="2000" dirty="0">
                <a:ea typeface="DengXian" panose="02010600030101010101" pitchFamily="2" charset="-122"/>
              </a:rPr>
              <a:t>、无监督学习、强化学习</a:t>
            </a:r>
            <a:endParaRPr lang="en-US" altLang="zh-CN" sz="2000" dirty="0">
              <a:ea typeface="DengXian" panose="02010600030101010101" pitchFamily="2" charset="-122"/>
            </a:endParaRPr>
          </a:p>
          <a:p>
            <a:pPr>
              <a:lnSpc>
                <a:spcPct val="114000"/>
              </a:lnSpc>
            </a:pPr>
            <a:r>
              <a:rPr lang="ja-JP" altLang="en-US" sz="2400" dirty="0">
                <a:ea typeface="DengXian" panose="02010600030101010101" pitchFamily="2" charset="-122"/>
              </a:rPr>
              <a:t>监督学习的定义 </a:t>
            </a:r>
            <a:r>
              <a:rPr lang="en-US" altLang="zh-CN" sz="2400" dirty="0">
                <a:ea typeface="DengXian" panose="02010600030101010101" pitchFamily="2" charset="-122"/>
              </a:rPr>
              <a:t>(P6)</a:t>
            </a:r>
            <a:endParaRPr lang="en-US" altLang="ja-JP" sz="2400" dirty="0">
              <a:ea typeface="DengXian" panose="02010600030101010101" pitchFamily="2" charset="-122"/>
            </a:endParaRPr>
          </a:p>
          <a:p>
            <a:pPr lvl="1">
              <a:lnSpc>
                <a:spcPct val="114000"/>
              </a:lnSpc>
            </a:pPr>
            <a:r>
              <a:rPr lang="ja-JP" altLang="en-US" sz="2000" dirty="0">
                <a:ea typeface="DengXian" panose="02010600030101010101" pitchFamily="2" charset="-122"/>
              </a:rPr>
              <a:t>从标注数据中学习预测模型的机器学习问题</a:t>
            </a:r>
            <a:endParaRPr lang="en-US" altLang="ja-JP" sz="2000" dirty="0">
              <a:ea typeface="DengXian" panose="02010600030101010101" pitchFamily="2" charset="-122"/>
            </a:endParaRPr>
          </a:p>
          <a:p>
            <a:pPr lvl="1">
              <a:lnSpc>
                <a:spcPct val="114000"/>
              </a:lnSpc>
            </a:pPr>
            <a:r>
              <a:rPr lang="ja-JP" altLang="en-US" sz="2000" dirty="0">
                <a:ea typeface="DengXian" panose="02010600030101010101" pitchFamily="2" charset="-122"/>
              </a:rPr>
              <a:t>本质是学习输入到输出的映射的统计规律</a:t>
            </a:r>
            <a:endParaRPr lang="en-US" altLang="ja-JP" sz="2000" dirty="0">
              <a:ea typeface="DengXian" panose="02010600030101010101" pitchFamily="2" charset="-122"/>
            </a:endParaRPr>
          </a:p>
          <a:p>
            <a:pPr>
              <a:lnSpc>
                <a:spcPct val="114000"/>
              </a:lnSpc>
            </a:pPr>
            <a:r>
              <a:rPr lang="ja-JP" altLang="en-US" sz="2400" dirty="0">
                <a:ea typeface="DengXian" panose="02010600030101010101" pitchFamily="2" charset="-122"/>
              </a:rPr>
              <a:t>监督学习的基本假设与方法</a:t>
            </a:r>
            <a:endParaRPr lang="en-US" altLang="ja-JP" sz="2400" dirty="0">
              <a:ea typeface="DengXian" panose="02010600030101010101" pitchFamily="2" charset="-122"/>
            </a:endParaRPr>
          </a:p>
          <a:p>
            <a:pPr lvl="1">
              <a:lnSpc>
                <a:spcPct val="114000"/>
              </a:lnSpc>
            </a:pPr>
            <a:r>
              <a:rPr lang="ja-JP" altLang="en-US" sz="2000" dirty="0">
                <a:ea typeface="DengXian" panose="02010600030101010101" pitchFamily="2" charset="-122"/>
              </a:rPr>
              <a:t>数据独立同分布</a:t>
            </a:r>
            <a:r>
              <a:rPr lang="en-US" altLang="ja-JP" sz="2000" dirty="0">
                <a:ea typeface="DengXian" panose="02010600030101010101" pitchFamily="2" charset="-122"/>
              </a:rPr>
              <a:t>, </a:t>
            </a:r>
            <a:r>
              <a:rPr lang="ja-JP" altLang="en-US" sz="2000" dirty="0">
                <a:ea typeface="DengXian" panose="02010600030101010101" pitchFamily="2" charset="-122"/>
              </a:rPr>
              <a:t>模型属于某个假设空间</a:t>
            </a:r>
            <a:endParaRPr lang="en-US" altLang="ja-JP" sz="2000" dirty="0">
              <a:ea typeface="DengXian" panose="02010600030101010101" pitchFamily="2" charset="-122"/>
            </a:endParaRPr>
          </a:p>
          <a:p>
            <a:pPr lvl="1">
              <a:lnSpc>
                <a:spcPct val="114000"/>
              </a:lnSpc>
            </a:pPr>
            <a:r>
              <a:rPr lang="ja-JP" altLang="en-US" sz="2000" dirty="0">
                <a:ea typeface="DengXian" panose="02010600030101010101" pitchFamily="2" charset="-122"/>
              </a:rPr>
              <a:t>应用某一评价准则</a:t>
            </a:r>
            <a:r>
              <a:rPr lang="en-US" altLang="ja-JP" sz="2000" dirty="0">
                <a:ea typeface="DengXian" panose="02010600030101010101" pitchFamily="2" charset="-122"/>
              </a:rPr>
              <a:t>, </a:t>
            </a:r>
            <a:r>
              <a:rPr lang="ja-JP" altLang="en-US" sz="2000" dirty="0">
                <a:ea typeface="DengXian" panose="02010600030101010101" pitchFamily="2" charset="-122"/>
              </a:rPr>
              <a:t>从假设空间中选择一个最优的模型</a:t>
            </a:r>
            <a:endParaRPr lang="en-US" altLang="ja-JP" sz="2000" dirty="0">
              <a:ea typeface="DengXian" panose="02010600030101010101" pitchFamily="2" charset="-122"/>
            </a:endParaRPr>
          </a:p>
          <a:p>
            <a:pPr lvl="1">
              <a:lnSpc>
                <a:spcPct val="114000"/>
              </a:lnSpc>
            </a:pPr>
            <a:r>
              <a:rPr lang="ja-JP" altLang="en-US" sz="2000" dirty="0">
                <a:ea typeface="DengXian" panose="02010600030101010101" pitchFamily="2" charset="-122"/>
              </a:rPr>
              <a:t>对已给训练数据及未知测试数据在给定评价标准意义有准确的预测</a:t>
            </a:r>
            <a:endParaRPr lang="en-US" altLang="ja-JP" sz="1600" dirty="0">
              <a:ea typeface="DengXian" panose="02010600030101010101" pitchFamily="2" charset="-122"/>
            </a:endParaRPr>
          </a:p>
        </p:txBody>
      </p:sp>
    </p:spTree>
    <p:extLst>
      <p:ext uri="{BB962C8B-B14F-4D97-AF65-F5344CB8AC3E}">
        <p14:creationId xmlns:p14="http://schemas.microsoft.com/office/powerpoint/2010/main" val="125975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01" y="445812"/>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教材</a:t>
            </a:r>
          </a:p>
        </p:txBody>
      </p:sp>
      <p:sp>
        <p:nvSpPr>
          <p:cNvPr id="9" name="内容占位符 4"/>
          <p:cNvSpPr txBox="1">
            <a:spLocks/>
          </p:cNvSpPr>
          <p:nvPr/>
        </p:nvSpPr>
        <p:spPr>
          <a:xfrm>
            <a:off x="1921354" y="4269624"/>
            <a:ext cx="6172200" cy="1607355"/>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05740" indent="-205740">
              <a:lnSpc>
                <a:spcPct val="150000"/>
              </a:lnSpc>
              <a:buFont typeface="Wingdings 3"/>
              <a:buChar char=""/>
              <a:defRPr/>
            </a:pPr>
            <a:r>
              <a:rPr lang="zh-CN" altLang="en-US" sz="2100" kern="0" dirty="0">
                <a:latin typeface="等线" panose="02010600030101010101" pitchFamily="2" charset="-122"/>
                <a:ea typeface="等线" panose="02010600030101010101" pitchFamily="2" charset="-122"/>
              </a:rPr>
              <a:t>统计学习方法 </a:t>
            </a:r>
            <a:r>
              <a:rPr lang="en-US" altLang="zh-CN" sz="2100" kern="0" dirty="0">
                <a:latin typeface="等线" panose="02010600030101010101" pitchFamily="2" charset="-122"/>
                <a:ea typeface="等线" panose="02010600030101010101" pitchFamily="2" charset="-122"/>
              </a:rPr>
              <a:t>(</a:t>
            </a:r>
            <a:r>
              <a:rPr lang="zh-CN" altLang="en-US" sz="2100" kern="0" dirty="0">
                <a:latin typeface="等线" panose="02010600030101010101" pitchFamily="2" charset="-122"/>
                <a:ea typeface="等线" panose="02010600030101010101" pitchFamily="2" charset="-122"/>
              </a:rPr>
              <a:t>第二版</a:t>
            </a:r>
            <a:r>
              <a:rPr lang="en-US" altLang="zh-CN" sz="2100" kern="0" dirty="0">
                <a:latin typeface="等线" panose="02010600030101010101" pitchFamily="2" charset="-122"/>
                <a:ea typeface="等线" panose="02010600030101010101" pitchFamily="2" charset="-122"/>
              </a:rPr>
              <a:t>)</a:t>
            </a:r>
            <a:r>
              <a:rPr lang="zh-CN" altLang="en-US" sz="2100" kern="0" dirty="0">
                <a:latin typeface="等线" panose="02010600030101010101" pitchFamily="2" charset="-122"/>
                <a:ea typeface="等线" panose="02010600030101010101" pitchFamily="2" charset="-122"/>
              </a:rPr>
              <a:t> 李航</a:t>
            </a:r>
            <a:r>
              <a:rPr lang="en-US" altLang="zh-CN" sz="2100" kern="0" dirty="0">
                <a:latin typeface="等线" panose="02010600030101010101" pitchFamily="2" charset="-122"/>
                <a:ea typeface="等线" panose="02010600030101010101" pitchFamily="2" charset="-122"/>
              </a:rPr>
              <a:t>.</a:t>
            </a:r>
            <a:r>
              <a:rPr lang="zh-CN" altLang="en-US" sz="2100" kern="0" dirty="0">
                <a:latin typeface="等线" panose="02010600030101010101" pitchFamily="2" charset="-122"/>
                <a:ea typeface="等线" panose="02010600030101010101" pitchFamily="2" charset="-122"/>
              </a:rPr>
              <a:t> 清华大学出版社</a:t>
            </a:r>
            <a:r>
              <a:rPr lang="en-US" altLang="zh-CN" sz="2100" kern="0" dirty="0">
                <a:latin typeface="微软雅黑 Light" panose="020B0502040204020203" pitchFamily="34" charset="-122"/>
                <a:ea typeface="微软雅黑 Light" panose="020B0502040204020203" pitchFamily="34" charset="-122"/>
              </a:rPr>
              <a:t>.</a:t>
            </a:r>
            <a:r>
              <a:rPr lang="zh-CN" altLang="en-US" sz="2100" kern="0" dirty="0">
                <a:latin typeface="微软雅黑 Light" panose="020B0502040204020203" pitchFamily="34" charset="-122"/>
                <a:ea typeface="微软雅黑 Light" panose="020B0502040204020203" pitchFamily="34" charset="-122"/>
              </a:rPr>
              <a:t> </a:t>
            </a:r>
            <a:endParaRPr lang="en-US" altLang="zh-CN" sz="2100" kern="0" dirty="0">
              <a:latin typeface="微软雅黑 Light" panose="020B0502040204020203" pitchFamily="34" charset="-122"/>
              <a:ea typeface="微软雅黑 Light" panose="020B0502040204020203" pitchFamily="34" charset="-122"/>
            </a:endParaRPr>
          </a:p>
          <a:p>
            <a:pPr marL="205740" indent="-205740">
              <a:buFont typeface="Wingdings 3"/>
              <a:buChar char=""/>
              <a:defRPr/>
            </a:pPr>
            <a:endParaRPr lang="en-US" sz="1350" kern="0" dirty="0"/>
          </a:p>
          <a:p>
            <a:pPr marL="205740" indent="-205740">
              <a:buFont typeface="Wingdings 3"/>
              <a:buChar char=""/>
              <a:defRPr/>
            </a:pPr>
            <a:endParaRPr lang="zh-CN" altLang="en-US" sz="1350" kern="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388" y="1479353"/>
            <a:ext cx="2469433" cy="246943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165" y="1527186"/>
            <a:ext cx="2373766" cy="2373766"/>
          </a:xfrm>
          <a:prstGeom prst="rect">
            <a:avLst/>
          </a:prstGeom>
        </p:spPr>
      </p:pic>
      <p:pic>
        <p:nvPicPr>
          <p:cNvPr id="1026" name="Picture 2" descr="https://p8.itc.cn/q_70/images03/20220620/667c4766cdd842a98565e10a017101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7821" y="1582090"/>
            <a:ext cx="2318860" cy="231886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8E8DCD93-5AE1-2C4E-47C4-42F70CF5B068}"/>
              </a:ext>
            </a:extLst>
          </p:cNvPr>
          <p:cNvSpPr>
            <a:spLocks noGrp="1"/>
          </p:cNvSpPr>
          <p:nvPr>
            <p:ph type="sldNum" sz="quarter" idx="12"/>
          </p:nvPr>
        </p:nvSpPr>
        <p:spPr/>
        <p:txBody>
          <a:bodyPr/>
          <a:lstStyle/>
          <a:p>
            <a:fld id="{DA04A3ED-EE7A-4E19-90BC-E8E086817459}" type="slidenum">
              <a:rPr lang="zh-CN" altLang="en-US" smtClean="0"/>
              <a:t>2</a:t>
            </a:fld>
            <a:endParaRPr lang="zh-CN" altLang="en-US"/>
          </a:p>
        </p:txBody>
      </p:sp>
    </p:spTree>
    <p:extLst>
      <p:ext uri="{BB962C8B-B14F-4D97-AF65-F5344CB8AC3E}">
        <p14:creationId xmlns:p14="http://schemas.microsoft.com/office/powerpoint/2010/main" val="94022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2566" y="1128329"/>
            <a:ext cx="2174157" cy="533323"/>
          </a:xfrm>
        </p:spPr>
        <p:txBody>
          <a:bodyPr/>
          <a:lstStyle/>
          <a:p>
            <a:r>
              <a:rPr lang="zh-CN" altLang="en-US" dirty="0"/>
              <a:t>监督学习</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362566" y="1689719"/>
            <a:ext cx="5852670" cy="4666631"/>
          </a:xfrm>
          <a:prstGeom prst="rect">
            <a:avLst/>
          </a:prstGeom>
        </p:spPr>
      </p:pic>
      <p:sp>
        <p:nvSpPr>
          <p:cNvPr id="7" name="灯片编号占位符 6">
            <a:extLst>
              <a:ext uri="{FF2B5EF4-FFF2-40B4-BE49-F238E27FC236}">
                <a16:creationId xmlns:a16="http://schemas.microsoft.com/office/drawing/2014/main" id="{02879E96-AAD9-9EAC-E7A9-242C616F1B01}"/>
              </a:ext>
            </a:extLst>
          </p:cNvPr>
          <p:cNvSpPr>
            <a:spLocks noGrp="1"/>
          </p:cNvSpPr>
          <p:nvPr>
            <p:ph type="sldNum" sz="quarter" idx="12"/>
          </p:nvPr>
        </p:nvSpPr>
        <p:spPr/>
        <p:txBody>
          <a:bodyPr/>
          <a:lstStyle/>
          <a:p>
            <a:fld id="{DA04A3ED-EE7A-4E19-90BC-E8E086817459}" type="slidenum">
              <a:rPr lang="zh-CN" altLang="en-US" smtClean="0"/>
              <a:t>20</a:t>
            </a:fld>
            <a:endParaRPr lang="zh-CN" altLang="en-US"/>
          </a:p>
        </p:txBody>
      </p:sp>
      <p:sp>
        <p:nvSpPr>
          <p:cNvPr id="12" name="矩形 11">
            <a:extLst>
              <a:ext uri="{FF2B5EF4-FFF2-40B4-BE49-F238E27FC236}">
                <a16:creationId xmlns:a16="http://schemas.microsoft.com/office/drawing/2014/main" id="{B711A8DC-12B2-AFFE-E7D5-42D5A91A09D7}"/>
              </a:ext>
            </a:extLst>
          </p:cNvPr>
          <p:cNvSpPr/>
          <p:nvPr/>
        </p:nvSpPr>
        <p:spPr>
          <a:xfrm>
            <a:off x="6309885" y="2484589"/>
            <a:ext cx="2353529" cy="2246769"/>
          </a:xfrm>
          <a:prstGeom prst="rect">
            <a:avLst/>
          </a:prstGeom>
        </p:spPr>
        <p:txBody>
          <a:bodyPr wrap="none">
            <a:spAutoFit/>
          </a:bodyPr>
          <a:lstStyle/>
          <a:p>
            <a:pPr>
              <a:lnSpc>
                <a:spcPct val="100000"/>
              </a:lnSpc>
            </a:pPr>
            <a:r>
              <a:rPr lang="zh-CN" altLang="en-US" sz="2000" dirty="0"/>
              <a:t>分类问题</a:t>
            </a:r>
            <a:endParaRPr lang="en-US" altLang="zh-CN" sz="2000" dirty="0"/>
          </a:p>
          <a:p>
            <a:pPr>
              <a:lnSpc>
                <a:spcPct val="100000"/>
              </a:lnSpc>
            </a:pPr>
            <a:r>
              <a:rPr lang="en-US" altLang="zh-CN" sz="2000" i="1" dirty="0"/>
              <a:t>X</a:t>
            </a:r>
            <a:r>
              <a:rPr lang="en-US" altLang="zh-CN" sz="2000" dirty="0"/>
              <a:t>: </a:t>
            </a:r>
            <a:r>
              <a:rPr lang="zh-CN" altLang="en-US" sz="2000" dirty="0"/>
              <a:t>连续</a:t>
            </a:r>
            <a:r>
              <a:rPr lang="en-US" altLang="zh-CN" sz="2000" dirty="0"/>
              <a:t>/</a:t>
            </a:r>
            <a:r>
              <a:rPr lang="zh-CN" altLang="en-US" sz="2000" dirty="0"/>
              <a:t>离散值</a:t>
            </a:r>
            <a:endParaRPr lang="en-US" altLang="zh-CN" sz="2000" dirty="0"/>
          </a:p>
          <a:p>
            <a:r>
              <a:rPr lang="en-US" altLang="zh-CN" sz="2000" i="1" dirty="0"/>
              <a:t>Y</a:t>
            </a:r>
            <a:r>
              <a:rPr lang="en-US" altLang="zh-CN" sz="2000" dirty="0"/>
              <a:t>: </a:t>
            </a:r>
            <a:r>
              <a:rPr lang="zh-CN" altLang="en-US" sz="2000" dirty="0"/>
              <a:t>离散值</a:t>
            </a:r>
            <a:r>
              <a:rPr lang="en-US" altLang="zh-CN" sz="2000" dirty="0"/>
              <a:t>, </a:t>
            </a:r>
            <a:r>
              <a:rPr lang="zh-CN" altLang="en-US" sz="2000" dirty="0"/>
              <a:t>有限取值</a:t>
            </a:r>
            <a:endParaRPr lang="en-US" altLang="zh-CN" sz="2000" dirty="0"/>
          </a:p>
          <a:p>
            <a:pPr>
              <a:lnSpc>
                <a:spcPct val="100000"/>
              </a:lnSpc>
            </a:pPr>
            <a:endParaRPr lang="en-US" altLang="zh-CN" sz="2000" dirty="0"/>
          </a:p>
          <a:p>
            <a:pPr>
              <a:lnSpc>
                <a:spcPct val="100000"/>
              </a:lnSpc>
            </a:pPr>
            <a:r>
              <a:rPr lang="zh-CN" altLang="en-US" sz="2000" dirty="0"/>
              <a:t>回归问题</a:t>
            </a:r>
            <a:endParaRPr lang="en-US" altLang="zh-CN" sz="2000" dirty="0"/>
          </a:p>
          <a:p>
            <a:pPr>
              <a:lnSpc>
                <a:spcPct val="100000"/>
              </a:lnSpc>
            </a:pPr>
            <a:r>
              <a:rPr lang="en-US" altLang="zh-CN" sz="2000" i="1" dirty="0"/>
              <a:t>X</a:t>
            </a:r>
            <a:r>
              <a:rPr lang="en-US" altLang="zh-CN" sz="2000" dirty="0"/>
              <a:t>: </a:t>
            </a:r>
            <a:r>
              <a:rPr lang="zh-CN" altLang="en-US" sz="2000" dirty="0"/>
              <a:t>连续值</a:t>
            </a:r>
            <a:endParaRPr lang="en-US" altLang="zh-CN" sz="2000" dirty="0"/>
          </a:p>
          <a:p>
            <a:r>
              <a:rPr lang="en-US" altLang="zh-CN" sz="2000" i="1" dirty="0"/>
              <a:t>Y</a:t>
            </a:r>
            <a:r>
              <a:rPr lang="en-US" altLang="zh-CN" sz="2000" dirty="0"/>
              <a:t>: </a:t>
            </a:r>
            <a:r>
              <a:rPr lang="zh-CN" altLang="en-US" sz="2000" dirty="0"/>
              <a:t>连续值</a:t>
            </a:r>
            <a:r>
              <a:rPr lang="en-US" altLang="zh-CN" sz="2000" dirty="0"/>
              <a:t>, </a:t>
            </a:r>
            <a:r>
              <a:rPr lang="zh-CN" altLang="en-US" sz="2000" dirty="0"/>
              <a:t>无限取值</a:t>
            </a:r>
            <a:endParaRPr lang="en-US" altLang="zh-CN" sz="20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EAD8DA1-4741-D6AE-7885-06EB86896485}"/>
                  </a:ext>
                </a:extLst>
              </p:cNvPr>
              <p:cNvSpPr txBox="1"/>
              <p:nvPr/>
            </p:nvSpPr>
            <p:spPr>
              <a:xfrm>
                <a:off x="533362" y="4865601"/>
                <a:ext cx="994899" cy="605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𝑓</m:t>
                          </m:r>
                        </m:e>
                      </m:ac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m:oMathPara>
                </a14:m>
                <a:endParaRPr lang="en-US" altLang="zh-CN" sz="1600" dirty="0"/>
              </a:p>
              <a:p>
                <a:pPr algn="ctr"/>
                <a14:m>
                  <m:oMathPara xmlns:m="http://schemas.openxmlformats.org/officeDocument/2006/math">
                    <m:oMathParaPr>
                      <m:jc m:val="centerGroup"/>
                    </m:oMathParaPr>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𝑃</m:t>
                          </m:r>
                        </m:e>
                      </m:ac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𝑌</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m:t>
                      </m:r>
                    </m:oMath>
                  </m:oMathPara>
                </a14:m>
                <a:endParaRPr lang="en-US" altLang="zh-CN" sz="1600" dirty="0"/>
              </a:p>
            </p:txBody>
          </p:sp>
        </mc:Choice>
        <mc:Fallback xmlns="">
          <p:sp>
            <p:nvSpPr>
              <p:cNvPr id="13" name="文本框 12">
                <a:extLst>
                  <a:ext uri="{FF2B5EF4-FFF2-40B4-BE49-F238E27FC236}">
                    <a16:creationId xmlns:a16="http://schemas.microsoft.com/office/drawing/2014/main" id="{FEAD8DA1-4741-D6AE-7885-06EB86896485}"/>
                  </a:ext>
                </a:extLst>
              </p:cNvPr>
              <p:cNvSpPr txBox="1">
                <a:spLocks noRot="1" noChangeAspect="1" noMove="1" noResize="1" noEditPoints="1" noAdjustHandles="1" noChangeArrowheads="1" noChangeShapeType="1" noTextEdit="1"/>
              </p:cNvSpPr>
              <p:nvPr/>
            </p:nvSpPr>
            <p:spPr>
              <a:xfrm>
                <a:off x="533362" y="4865601"/>
                <a:ext cx="994899" cy="605359"/>
              </a:xfrm>
              <a:prstGeom prst="rect">
                <a:avLst/>
              </a:prstGeom>
              <a:blipFill>
                <a:blip r:embed="rId3"/>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B4F72AE-7BC9-E19F-A47F-B34D60A0F82C}"/>
                  </a:ext>
                </a:extLst>
              </p:cNvPr>
              <p:cNvSpPr txBox="1"/>
              <p:nvPr/>
            </p:nvSpPr>
            <p:spPr>
              <a:xfrm>
                <a:off x="3393375" y="5571921"/>
                <a:ext cx="2978545" cy="345223"/>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oMath>
                </a14:m>
                <a:r>
                  <a:rPr lang="zh-CN" altLang="en-US" sz="1600" dirty="0"/>
                  <a:t> </a:t>
                </a:r>
                <a14:m>
                  <m:oMath xmlns:m="http://schemas.openxmlformats.org/officeDocument/2006/math">
                    <m:r>
                      <a:rPr lang="en-US" altLang="zh-CN" sz="1600" b="0" i="1" dirty="0" smtClean="0">
                        <a:latin typeface="Cambria Math" panose="02040503050406030204" pitchFamily="18" charset="0"/>
                      </a:rPr>
                      <m:t>=</m:t>
                    </m:r>
                    <m:r>
                      <m:rPr>
                        <m:sty m:val="p"/>
                      </m:rPr>
                      <a:rPr lang="en-US" altLang="zh-CN" sz="1600" b="0" i="0" dirty="0" smtClean="0">
                        <a:latin typeface="Cambria Math" panose="02040503050406030204" pitchFamily="18" charset="0"/>
                      </a:rPr>
                      <m:t>argmax</m:t>
                    </m:r>
                    <m:r>
                      <a:rPr lang="en-US" altLang="zh-CN" sz="1600" b="0" i="0" dirty="0" smtClean="0">
                        <a:latin typeface="Cambria Math" panose="02040503050406030204" pitchFamily="18" charset="0"/>
                      </a:rPr>
                      <m:t> </m:t>
                    </m:r>
                    <m:acc>
                      <m:accPr>
                        <m:chr m:val="̂"/>
                        <m:ctrlPr>
                          <a:rPr lang="en-US" altLang="zh-CN" sz="1600" i="1" dirty="0" smtClean="0">
                            <a:latin typeface="Cambria Math" panose="02040503050406030204" pitchFamily="18" charset="0"/>
                          </a:rPr>
                        </m:ctrlPr>
                      </m:accPr>
                      <m:e>
                        <m:r>
                          <a:rPr lang="en-US" altLang="zh-CN" sz="1600" b="0" i="1" dirty="0" smtClean="0">
                            <a:latin typeface="Cambria Math" panose="02040503050406030204" pitchFamily="18" charset="0"/>
                          </a:rPr>
                          <m:t>𝑃</m:t>
                        </m:r>
                      </m:e>
                    </m:acc>
                    <m:r>
                      <a:rPr lang="en-US" altLang="zh-CN" sz="1600" b="0" i="1" dirty="0"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𝑁</m:t>
                        </m:r>
                        <m:r>
                          <a:rPr lang="en-US" altLang="zh-CN" sz="1600" b="0" i="1">
                            <a:latin typeface="Cambria Math" panose="02040503050406030204" pitchFamily="18" charset="0"/>
                          </a:rPr>
                          <m:t>+1</m:t>
                        </m:r>
                      </m:sub>
                    </m:sSub>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a:latin typeface="Cambria Math" panose="02040503050406030204" pitchFamily="18" charset="0"/>
                          </a:rPr>
                          <m:t>𝑁</m:t>
                        </m:r>
                        <m:r>
                          <a:rPr lang="en-US" altLang="zh-CN" sz="1600" b="0" i="1">
                            <a:latin typeface="Cambria Math" panose="02040503050406030204" pitchFamily="18" charset="0"/>
                          </a:rPr>
                          <m:t>+1</m:t>
                        </m:r>
                      </m:sub>
                    </m:sSub>
                    <m:r>
                      <a:rPr lang="en-US" altLang="zh-CN" sz="1600" b="0" i="1" dirty="0" smtClean="0">
                        <a:latin typeface="Cambria Math" panose="02040503050406030204" pitchFamily="18" charset="0"/>
                      </a:rPr>
                      <m:t>)</m:t>
                    </m:r>
                  </m:oMath>
                </a14:m>
                <a:endParaRPr lang="zh-CN" altLang="en-US" sz="1600" dirty="0"/>
              </a:p>
            </p:txBody>
          </p:sp>
        </mc:Choice>
        <mc:Fallback xmlns="">
          <p:sp>
            <p:nvSpPr>
              <p:cNvPr id="14" name="文本框 13">
                <a:extLst>
                  <a:ext uri="{FF2B5EF4-FFF2-40B4-BE49-F238E27FC236}">
                    <a16:creationId xmlns:a16="http://schemas.microsoft.com/office/drawing/2014/main" id="{1B4F72AE-7BC9-E19F-A47F-B34D60A0F82C}"/>
                  </a:ext>
                </a:extLst>
              </p:cNvPr>
              <p:cNvSpPr txBox="1">
                <a:spLocks noRot="1" noChangeAspect="1" noMove="1" noResize="1" noEditPoints="1" noAdjustHandles="1" noChangeArrowheads="1" noChangeShapeType="1" noTextEdit="1"/>
              </p:cNvSpPr>
              <p:nvPr/>
            </p:nvSpPr>
            <p:spPr>
              <a:xfrm>
                <a:off x="3393375" y="5571921"/>
                <a:ext cx="2978545" cy="345223"/>
              </a:xfrm>
              <a:prstGeom prst="rect">
                <a:avLst/>
              </a:prstGeom>
              <a:blipFill>
                <a:blip r:embed="rId4"/>
                <a:stretch>
                  <a:fillRect t="-1754" b="-22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FBA78C7-6C41-EBF5-9306-64988CE57946}"/>
                  </a:ext>
                </a:extLst>
              </p:cNvPr>
              <p:cNvSpPr txBox="1"/>
              <p:nvPr/>
            </p:nvSpPr>
            <p:spPr>
              <a:xfrm>
                <a:off x="4148739" y="5191385"/>
                <a:ext cx="2379866" cy="35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𝑁</m:t>
                          </m:r>
                          <m:r>
                            <a:rPr lang="en-US" altLang="zh-CN" sz="1600" b="0" i="1">
                              <a:latin typeface="Cambria Math" panose="02040503050406030204" pitchFamily="18" charset="0"/>
                            </a:rPr>
                            <m:t>+1</m:t>
                          </m:r>
                        </m:sub>
                      </m:sSub>
                      <m:r>
                        <a:rPr lang="en-US" altLang="zh-CN" sz="1600" b="0" i="1">
                          <a:latin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b="0" i="1">
                              <a:latin typeface="Cambria Math" panose="02040503050406030204" pitchFamily="18" charset="0"/>
                            </a:rPr>
                            <m:t>𝑓</m:t>
                          </m:r>
                        </m:e>
                      </m:acc>
                      <m:r>
                        <a:rPr lang="en-US" altLang="zh-CN" sz="1600" b="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𝑁</m:t>
                          </m:r>
                          <m:r>
                            <a:rPr lang="en-US" altLang="zh-CN" sz="1600" b="0" i="1">
                              <a:latin typeface="Cambria Math" panose="02040503050406030204" pitchFamily="18" charset="0"/>
                            </a:rPr>
                            <m:t>+1</m:t>
                          </m:r>
                        </m:sub>
                      </m:sSub>
                      <m:r>
                        <a:rPr lang="en-US" altLang="zh-CN" sz="1600" b="0" i="1" dirty="0">
                          <a:latin typeface="Cambria Math" panose="02040503050406030204" pitchFamily="18" charset="0"/>
                        </a:rPr>
                        <m:t>)</m:t>
                      </m:r>
                    </m:oMath>
                  </m:oMathPara>
                </a14:m>
                <a:endParaRPr lang="zh-CN" altLang="en-US" sz="1600" i="1" dirty="0">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9FBA78C7-6C41-EBF5-9306-64988CE57946}"/>
                  </a:ext>
                </a:extLst>
              </p:cNvPr>
              <p:cNvSpPr txBox="1">
                <a:spLocks noRot="1" noChangeAspect="1" noMove="1" noResize="1" noEditPoints="1" noAdjustHandles="1" noChangeArrowheads="1" noChangeShapeType="1" noTextEdit="1"/>
              </p:cNvSpPr>
              <p:nvPr/>
            </p:nvSpPr>
            <p:spPr>
              <a:xfrm>
                <a:off x="4148739" y="5191385"/>
                <a:ext cx="2379866" cy="352469"/>
              </a:xfrm>
              <a:prstGeom prst="rect">
                <a:avLst/>
              </a:prstGeom>
              <a:blipFill>
                <a:blip r:embed="rId5"/>
                <a:stretch>
                  <a:fillRect b="-14035"/>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E3A62EDE-78F5-60F4-DD55-2FBD4985AB61}"/>
              </a:ext>
            </a:extLst>
          </p:cNvPr>
          <p:cNvSpPr/>
          <p:nvPr/>
        </p:nvSpPr>
        <p:spPr>
          <a:xfrm>
            <a:off x="3683453" y="3566174"/>
            <a:ext cx="888547" cy="603317"/>
          </a:xfrm>
          <a:prstGeom prst="ellipse">
            <a:avLst/>
          </a:prstGeom>
          <a:noFill/>
          <a:ln w="28575">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17" name="椭圆 16">
            <a:extLst>
              <a:ext uri="{FF2B5EF4-FFF2-40B4-BE49-F238E27FC236}">
                <a16:creationId xmlns:a16="http://schemas.microsoft.com/office/drawing/2014/main" id="{17B608C0-1930-82AC-BA2A-4B40C4D5A5B8}"/>
              </a:ext>
            </a:extLst>
          </p:cNvPr>
          <p:cNvSpPr/>
          <p:nvPr/>
        </p:nvSpPr>
        <p:spPr>
          <a:xfrm>
            <a:off x="2352851" y="4099551"/>
            <a:ext cx="1518898" cy="1277810"/>
          </a:xfrm>
          <a:prstGeom prst="ellipse">
            <a:avLst/>
          </a:prstGeom>
          <a:noFill/>
          <a:ln w="28575">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id="{5CF5A0C6-0EA7-A6D4-9551-A92E914BC888}"/>
              </a:ext>
            </a:extLst>
          </p:cNvPr>
          <p:cNvSpPr/>
          <p:nvPr/>
        </p:nvSpPr>
        <p:spPr>
          <a:xfrm>
            <a:off x="768811" y="5482349"/>
            <a:ext cx="1518899" cy="888028"/>
          </a:xfrm>
          <a:prstGeom prst="ellipse">
            <a:avLst/>
          </a:prstGeom>
          <a:noFill/>
          <a:ln w="28575">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22" name="标题 1">
            <a:extLst>
              <a:ext uri="{FF2B5EF4-FFF2-40B4-BE49-F238E27FC236}">
                <a16:creationId xmlns:a16="http://schemas.microsoft.com/office/drawing/2014/main" id="{5DDCA0F0-605F-CA36-E481-38A75045457F}"/>
              </a:ext>
            </a:extLst>
          </p:cNvPr>
          <p:cNvSpPr>
            <a:spLocks noGrp="1"/>
          </p:cNvSpPr>
          <p:nvPr>
            <p:ph type="title"/>
          </p:nvPr>
        </p:nvSpPr>
        <p:spPr>
          <a:xfrm>
            <a:off x="205389" y="192037"/>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Tree>
    <p:extLst>
      <p:ext uri="{BB962C8B-B14F-4D97-AF65-F5344CB8AC3E}">
        <p14:creationId xmlns:p14="http://schemas.microsoft.com/office/powerpoint/2010/main" val="26685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5DDCA0F0-605F-CA36-E481-38A75045457F}"/>
              </a:ext>
            </a:extLst>
          </p:cNvPr>
          <p:cNvSpPr>
            <a:spLocks noGrp="1"/>
          </p:cNvSpPr>
          <p:nvPr>
            <p:ph type="title"/>
          </p:nvPr>
        </p:nvSpPr>
        <p:spPr>
          <a:xfrm>
            <a:off x="205389" y="192037"/>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a:t>
            </a:r>
            <a:endParaRPr lang="zh-CN" altLang="en-US" sz="3200" b="1" dirty="0">
              <a:latin typeface="+mn-ea"/>
              <a:ea typeface="+mn-ea"/>
            </a:endParaRPr>
          </a:p>
        </p:txBody>
      </p:sp>
      <p:sp>
        <p:nvSpPr>
          <p:cNvPr id="8" name="内容占位符 2">
            <a:extLst>
              <a:ext uri="{FF2B5EF4-FFF2-40B4-BE49-F238E27FC236}">
                <a16:creationId xmlns:a16="http://schemas.microsoft.com/office/drawing/2014/main" id="{3BB2EC95-2C55-A687-2819-73FC87435245}"/>
              </a:ext>
            </a:extLst>
          </p:cNvPr>
          <p:cNvSpPr>
            <a:spLocks noGrp="1"/>
          </p:cNvSpPr>
          <p:nvPr>
            <p:ph idx="1"/>
          </p:nvPr>
        </p:nvSpPr>
        <p:spPr>
          <a:xfrm>
            <a:off x="388374" y="1431093"/>
            <a:ext cx="8229600" cy="3570034"/>
          </a:xfrm>
        </p:spPr>
        <p:txBody>
          <a:bodyPr>
            <a:noAutofit/>
          </a:bodyPr>
          <a:lstStyle/>
          <a:p>
            <a:pPr>
              <a:lnSpc>
                <a:spcPct val="114000"/>
              </a:lnSpc>
            </a:pPr>
            <a:r>
              <a:rPr lang="ja-JP" altLang="en-US" sz="2400" dirty="0">
                <a:ea typeface="DengXian" panose="02010600030101010101" pitchFamily="2" charset="-122"/>
              </a:rPr>
              <a:t>模型评估与选择</a:t>
            </a:r>
            <a:r>
              <a:rPr lang="en-US" altLang="ja-JP" sz="2400" dirty="0">
                <a:ea typeface="DengXian" panose="02010600030101010101" pitchFamily="2" charset="-122"/>
              </a:rPr>
              <a:t> (P23-24)</a:t>
            </a:r>
          </a:p>
          <a:p>
            <a:pPr>
              <a:lnSpc>
                <a:spcPct val="114000"/>
              </a:lnSpc>
            </a:pPr>
            <a:r>
              <a:rPr lang="ja-JP" altLang="en-US" sz="2400" dirty="0">
                <a:ea typeface="DengXian" panose="02010600030101010101" pitchFamily="2" charset="-122"/>
              </a:rPr>
              <a:t>过拟合现象</a:t>
            </a:r>
            <a:endParaRPr lang="en-US" altLang="ja-JP" sz="2400" dirty="0">
              <a:ea typeface="DengXian" panose="02010600030101010101" pitchFamily="2" charset="-122"/>
            </a:endParaRPr>
          </a:p>
          <a:p>
            <a:pPr>
              <a:lnSpc>
                <a:spcPct val="114000"/>
              </a:lnSpc>
            </a:pPr>
            <a:endParaRPr lang="en-US" altLang="ja-JP" sz="2400" dirty="0">
              <a:ea typeface="DengXian" panose="02010600030101010101" pitchFamily="2" charset="-122"/>
            </a:endParaRPr>
          </a:p>
          <a:p>
            <a:pPr>
              <a:lnSpc>
                <a:spcPct val="114000"/>
              </a:lnSpc>
            </a:pPr>
            <a:endParaRPr lang="en-US" altLang="ja-JP" sz="2400" dirty="0">
              <a:ea typeface="DengXian" panose="02010600030101010101" pitchFamily="2" charset="-122"/>
            </a:endParaRPr>
          </a:p>
          <a:p>
            <a:pPr>
              <a:lnSpc>
                <a:spcPct val="114000"/>
              </a:lnSpc>
            </a:pPr>
            <a:endParaRPr lang="en-US" altLang="ja-JP" sz="2400" dirty="0">
              <a:ea typeface="DengXian" panose="02010600030101010101" pitchFamily="2" charset="-122"/>
            </a:endParaRPr>
          </a:p>
          <a:p>
            <a:pPr>
              <a:lnSpc>
                <a:spcPct val="114000"/>
              </a:lnSpc>
            </a:pPr>
            <a:endParaRPr lang="en-US" altLang="ja-JP" sz="2400" dirty="0">
              <a:ea typeface="DengXian" panose="02010600030101010101" pitchFamily="2" charset="-122"/>
            </a:endParaRPr>
          </a:p>
          <a:p>
            <a:pPr>
              <a:lnSpc>
                <a:spcPct val="114000"/>
              </a:lnSpc>
            </a:pPr>
            <a:r>
              <a:rPr lang="ja-JP" altLang="en-US" sz="2400" dirty="0">
                <a:ea typeface="DengXian" panose="02010600030101010101" pitchFamily="2" charset="-122"/>
              </a:rPr>
              <a:t>泛化能力</a:t>
            </a:r>
            <a:r>
              <a:rPr lang="en-US" altLang="ja-JP" sz="2400" dirty="0">
                <a:ea typeface="DengXian" panose="02010600030101010101" pitchFamily="2" charset="-122"/>
              </a:rPr>
              <a:t> (P25)</a:t>
            </a:r>
          </a:p>
          <a:p>
            <a:pPr>
              <a:lnSpc>
                <a:spcPct val="114000"/>
              </a:lnSpc>
            </a:pPr>
            <a:endParaRPr lang="en-US" altLang="ja-JP" sz="2400" dirty="0">
              <a:ea typeface="DengXian" panose="02010600030101010101" pitchFamily="2" charset="-122"/>
            </a:endParaRPr>
          </a:p>
          <a:p>
            <a:pPr>
              <a:lnSpc>
                <a:spcPct val="114000"/>
              </a:lnSpc>
            </a:pPr>
            <a:endParaRPr lang="en-US" altLang="zh-CN" sz="2400" dirty="0">
              <a:ea typeface="DengXian" panose="02010600030101010101"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57452C-27E0-958C-B2FB-21E0C7E0D369}"/>
                  </a:ext>
                </a:extLst>
              </p:cNvPr>
              <p:cNvSpPr txBox="1"/>
              <p:nvPr/>
            </p:nvSpPr>
            <p:spPr>
              <a:xfrm>
                <a:off x="5002934" y="2846575"/>
                <a:ext cx="3510213" cy="957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m</m:t>
                      </m:r>
                      <m:r>
                        <m:rPr>
                          <m:sty m:val="p"/>
                        </m:rPr>
                        <a:rPr lang="en-US" altLang="zh-CN" sz="2000" b="0" i="0" smtClean="0">
                          <a:latin typeface="Cambria Math" panose="02040503050406030204" pitchFamily="18" charset="0"/>
                        </a:rPr>
                        <m:t>in</m:t>
                      </m:r>
                      <m:r>
                        <a:rPr lang="en-US" altLang="zh-CN" sz="2000" b="0" i="0"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𝑁</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r>
                            <a:rPr lang="en-US" altLang="zh-CN" sz="2000" i="1">
                              <a:latin typeface="Cambria Math" panose="02040503050406030204" pitchFamily="18" charset="0"/>
                            </a:rPr>
                            <m:t>𝐿</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r>
                            <a:rPr lang="en-US" altLang="zh-CN" sz="2000" i="1">
                              <a:latin typeface="Cambria Math" panose="02040503050406030204" pitchFamily="18" charset="0"/>
                            </a:rPr>
                            <m:t>)</m:t>
                          </m:r>
                        </m:e>
                      </m:nary>
                      <m:r>
                        <a:rPr lang="en-US" altLang="zh-CN" sz="2000" b="0" i="1" smtClean="0">
                          <a:latin typeface="Cambria Math" panose="02040503050406030204" pitchFamily="18" charset="0"/>
                        </a:rPr>
                        <m:t>+</m:t>
                      </m:r>
                      <m:r>
                        <a:rPr lang="zh-CN" altLang="en-US" sz="2000" i="1" dirty="0" smtClean="0">
                          <a:latin typeface="Cambria Math" panose="02040503050406030204" pitchFamily="18" charset="0"/>
                        </a:rPr>
                        <m:t>𝜆</m:t>
                      </m:r>
                      <m:r>
                        <a:rPr lang="en-US" altLang="zh-CN" sz="2000" b="0" i="1" dirty="0" smtClean="0">
                          <a:latin typeface="Cambria Math" panose="02040503050406030204" pitchFamily="18" charset="0"/>
                        </a:rPr>
                        <m:t>𝐽</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r>
                        <a:rPr lang="en-US" altLang="zh-CN" sz="2000" b="0" i="1" dirty="0" smtClean="0">
                          <a:latin typeface="Cambria Math" panose="02040503050406030204" pitchFamily="18" charset="0"/>
                        </a:rPr>
                        <m:t>)</m:t>
                      </m:r>
                    </m:oMath>
                  </m:oMathPara>
                </a14:m>
                <a:endParaRPr lang="zh-CN" altLang="en-US" sz="2000" dirty="0"/>
              </a:p>
            </p:txBody>
          </p:sp>
        </mc:Choice>
        <mc:Fallback xmlns="">
          <p:sp>
            <p:nvSpPr>
              <p:cNvPr id="9" name="文本框 8">
                <a:extLst>
                  <a:ext uri="{FF2B5EF4-FFF2-40B4-BE49-F238E27FC236}">
                    <a16:creationId xmlns:a16="http://schemas.microsoft.com/office/drawing/2014/main" id="{8B57452C-27E0-958C-B2FB-21E0C7E0D369}"/>
                  </a:ext>
                </a:extLst>
              </p:cNvPr>
              <p:cNvSpPr txBox="1">
                <a:spLocks noRot="1" noChangeAspect="1" noMove="1" noResize="1" noEditPoints="1" noAdjustHandles="1" noChangeArrowheads="1" noChangeShapeType="1" noTextEdit="1"/>
              </p:cNvSpPr>
              <p:nvPr/>
            </p:nvSpPr>
            <p:spPr>
              <a:xfrm>
                <a:off x="5002934" y="2846575"/>
                <a:ext cx="3510213" cy="957826"/>
              </a:xfrm>
              <a:prstGeom prst="rect">
                <a:avLst/>
              </a:prstGeom>
              <a:blipFill>
                <a:blip r:embed="rId2"/>
                <a:stretch>
                  <a:fillRect/>
                </a:stretch>
              </a:blipFill>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FE6489B5-FA3B-323B-C1B9-73E57AE608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153" y="2526149"/>
            <a:ext cx="3206609" cy="1930192"/>
          </a:xfrm>
          <a:prstGeom prst="rect">
            <a:avLst/>
          </a:prstGeom>
        </p:spPr>
      </p:pic>
      <p:grpSp>
        <p:nvGrpSpPr>
          <p:cNvPr id="11" name="组合 10">
            <a:extLst>
              <a:ext uri="{FF2B5EF4-FFF2-40B4-BE49-F238E27FC236}">
                <a16:creationId xmlns:a16="http://schemas.microsoft.com/office/drawing/2014/main" id="{E71DA02A-ED56-7C6D-3641-378F38F5D6AE}"/>
              </a:ext>
            </a:extLst>
          </p:cNvPr>
          <p:cNvGrpSpPr/>
          <p:nvPr/>
        </p:nvGrpSpPr>
        <p:grpSpPr>
          <a:xfrm>
            <a:off x="2617225" y="4551800"/>
            <a:ext cx="6535675" cy="899605"/>
            <a:chOff x="1961627" y="2894790"/>
            <a:chExt cx="5751563" cy="899605"/>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4EED8AA-8031-0845-9105-55B216B8638D}"/>
                    </a:ext>
                  </a:extLst>
                </p:cNvPr>
                <p:cNvSpPr txBox="1"/>
                <p:nvPr/>
              </p:nvSpPr>
              <p:spPr>
                <a:xfrm>
                  <a:off x="1961627" y="2894790"/>
                  <a:ext cx="5751563" cy="8996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m:rPr>
                                <m:sty m:val="p"/>
                              </m:rPr>
                              <a:rPr lang="en-US" altLang="zh-CN" sz="2000" b="0" i="0" smtClean="0">
                                <a:latin typeface="Cambria Math" panose="02040503050406030204" pitchFamily="18" charset="0"/>
                              </a:rPr>
                              <m:t>exp</m:t>
                            </m:r>
                          </m:sub>
                        </m:sSub>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𝑓</m:t>
                                </m:r>
                              </m:e>
                            </m:acc>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𝑃</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e>
                        </m:d>
                        <m:r>
                          <a:rPr lang="en-US" altLang="zh-CN" sz="2000" b="0" i="1" smtClean="0">
                            <a:latin typeface="Cambria Math" panose="02040503050406030204" pitchFamily="18" charset="0"/>
                          </a:rPr>
                          <m:t>=</m:t>
                        </m:r>
                        <m:nary>
                          <m:naryPr>
                            <m:limLoc m:val="undOvr"/>
                            <m:subHide m:val="on"/>
                            <m:supHide m:val="on"/>
                            <m:ctrlPr>
                              <a:rPr lang="en-US" altLang="zh-CN" sz="2000" b="0" i="1" smtClean="0">
                                <a:latin typeface="Cambria Math" panose="02040503050406030204" pitchFamily="18" charset="0"/>
                              </a:rPr>
                            </m:ctrlPr>
                          </m:naryPr>
                          <m:sub/>
                          <m:sup/>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𝑓</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𝑑𝑥𝑑𝑦</m:t>
                            </m:r>
                          </m:e>
                        </m:nary>
                      </m:oMath>
                    </m:oMathPara>
                  </a14:m>
                  <a:endParaRPr lang="zh-CN" altLang="en-US" sz="2000" dirty="0"/>
                </a:p>
              </p:txBody>
            </p:sp>
          </mc:Choice>
          <mc:Fallback xmlns="">
            <p:sp>
              <p:nvSpPr>
                <p:cNvPr id="15" name="文本框 14">
                  <a:extLst>
                    <a:ext uri="{FF2B5EF4-FFF2-40B4-BE49-F238E27FC236}">
                      <a16:creationId xmlns:a16="http://schemas.microsoft.com/office/drawing/2014/main" id="{C166C256-5DC5-7212-BC5E-50312CF1A475}"/>
                    </a:ext>
                  </a:extLst>
                </p:cNvPr>
                <p:cNvSpPr txBox="1">
                  <a:spLocks noRot="1" noChangeAspect="1" noMove="1" noResize="1" noEditPoints="1" noAdjustHandles="1" noChangeArrowheads="1" noChangeShapeType="1" noTextEdit="1"/>
                </p:cNvSpPr>
                <p:nvPr/>
              </p:nvSpPr>
              <p:spPr>
                <a:xfrm>
                  <a:off x="1961627" y="2894790"/>
                  <a:ext cx="5751563" cy="899605"/>
                </a:xfrm>
                <a:prstGeom prst="rect">
                  <a:avLst/>
                </a:prstGeom>
                <a:blipFill>
                  <a:blip r:embed="rId5"/>
                  <a:stretch>
                    <a:fillRect t="-133333" b="-186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D3ED844-17C7-77E3-AF6E-7239E043B1DE}"/>
                    </a:ext>
                  </a:extLst>
                </p:cNvPr>
                <p:cNvSpPr txBox="1"/>
                <p:nvPr/>
              </p:nvSpPr>
              <p:spPr>
                <a:xfrm>
                  <a:off x="4912636" y="3439576"/>
                  <a:ext cx="72997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 × </m:t>
                        </m:r>
                        <m:r>
                          <a:rPr lang="en-US" altLang="zh-CN" sz="1400" b="0" i="1" smtClean="0">
                            <a:latin typeface="Cambria Math" panose="02040503050406030204" pitchFamily="18" charset="0"/>
                            <a:ea typeface="Cambria Math" panose="02040503050406030204" pitchFamily="18" charset="0"/>
                          </a:rPr>
                          <m:t>𝑌</m:t>
                        </m:r>
                      </m:oMath>
                    </m:oMathPara>
                  </a14:m>
                  <a:endParaRPr lang="zh-CN" altLang="en-US" sz="1400" dirty="0"/>
                </a:p>
              </p:txBody>
            </p:sp>
          </mc:Choice>
          <mc:Fallback xmlns="">
            <p:sp>
              <p:nvSpPr>
                <p:cNvPr id="16" name="文本框 15">
                  <a:extLst>
                    <a:ext uri="{FF2B5EF4-FFF2-40B4-BE49-F238E27FC236}">
                      <a16:creationId xmlns:a16="http://schemas.microsoft.com/office/drawing/2014/main" id="{35877D0E-7D05-45CA-D6E3-3745C92D6F61}"/>
                    </a:ext>
                  </a:extLst>
                </p:cNvPr>
                <p:cNvSpPr txBox="1">
                  <a:spLocks noRot="1" noChangeAspect="1" noMove="1" noResize="1" noEditPoints="1" noAdjustHandles="1" noChangeArrowheads="1" noChangeShapeType="1" noTextEdit="1"/>
                </p:cNvSpPr>
                <p:nvPr/>
              </p:nvSpPr>
              <p:spPr>
                <a:xfrm>
                  <a:off x="4912636" y="3439576"/>
                  <a:ext cx="729974" cy="307777"/>
                </a:xfrm>
                <a:prstGeom prst="rect">
                  <a:avLst/>
                </a:prstGeom>
                <a:blipFill>
                  <a:blip r:embed="rId6"/>
                  <a:stretch>
                    <a:fillRect b="-12000"/>
                  </a:stretch>
                </a:blipFill>
              </p:spPr>
              <p:txBody>
                <a:bodyPr/>
                <a:lstStyle/>
                <a:p>
                  <a:r>
                    <a:rPr lang="zh-CN" altLang="en-US">
                      <a:noFill/>
                    </a:rPr>
                    <a:t> </a:t>
                  </a:r>
                </a:p>
              </p:txBody>
            </p:sp>
          </mc:Fallback>
        </mc:AlternateContent>
      </p:grpSp>
      <p:sp>
        <p:nvSpPr>
          <p:cNvPr id="21" name="文本框 20">
            <a:extLst>
              <a:ext uri="{FF2B5EF4-FFF2-40B4-BE49-F238E27FC236}">
                <a16:creationId xmlns:a16="http://schemas.microsoft.com/office/drawing/2014/main" id="{5395754C-477C-9937-5772-38DD427FED68}"/>
              </a:ext>
            </a:extLst>
          </p:cNvPr>
          <p:cNvSpPr txBox="1"/>
          <p:nvPr/>
        </p:nvSpPr>
        <p:spPr>
          <a:xfrm>
            <a:off x="4936311" y="2036015"/>
            <a:ext cx="4578016" cy="490134"/>
          </a:xfrm>
          <a:prstGeom prst="rect">
            <a:avLst/>
          </a:prstGeom>
          <a:noFill/>
        </p:spPr>
        <p:txBody>
          <a:bodyPr wrap="square">
            <a:spAutoFit/>
          </a:bodyPr>
          <a:lstStyle/>
          <a:p>
            <a:pPr marL="342900" indent="-342900">
              <a:lnSpc>
                <a:spcPct val="114000"/>
              </a:lnSpc>
              <a:buFont typeface="Arial" panose="020B0604020202020204" pitchFamily="34" charset="0"/>
              <a:buChar char="•"/>
            </a:pPr>
            <a:r>
              <a:rPr lang="ja-JP" altLang="en-US" sz="2400">
                <a:ea typeface="DengXian" panose="02010600030101010101" pitchFamily="2" charset="-122"/>
              </a:rPr>
              <a:t>正则化与交叉验证</a:t>
            </a:r>
            <a:endParaRPr lang="en-US" altLang="ja-JP" sz="2400" dirty="0">
              <a:ea typeface="DengXian" panose="02010600030101010101" pitchFamily="2" charset="-122"/>
            </a:endParaRPr>
          </a:p>
        </p:txBody>
      </p:sp>
      <p:sp>
        <p:nvSpPr>
          <p:cNvPr id="23" name="灯片编号占位符 22">
            <a:extLst>
              <a:ext uri="{FF2B5EF4-FFF2-40B4-BE49-F238E27FC236}">
                <a16:creationId xmlns:a16="http://schemas.microsoft.com/office/drawing/2014/main" id="{FB9F57F8-CDDF-F73B-CA99-D7435384463F}"/>
              </a:ext>
            </a:extLst>
          </p:cNvPr>
          <p:cNvSpPr>
            <a:spLocks noGrp="1"/>
          </p:cNvSpPr>
          <p:nvPr>
            <p:ph type="sldNum" sz="quarter" idx="12"/>
          </p:nvPr>
        </p:nvSpPr>
        <p:spPr/>
        <p:txBody>
          <a:bodyPr/>
          <a:lstStyle/>
          <a:p>
            <a:fld id="{DA04A3ED-EE7A-4E19-90BC-E8E086817459}" type="slidenum">
              <a:rPr lang="zh-CN" altLang="en-US" smtClean="0"/>
              <a:t>21</a:t>
            </a:fld>
            <a:endParaRPr lang="zh-CN" altLang="en-US"/>
          </a:p>
        </p:txBody>
      </p:sp>
    </p:spTree>
    <p:extLst>
      <p:ext uri="{BB962C8B-B14F-4D97-AF65-F5344CB8AC3E}">
        <p14:creationId xmlns:p14="http://schemas.microsoft.com/office/powerpoint/2010/main" val="54325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83779" y="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002060"/>
                </a:solidFill>
                <a:latin typeface="等线" panose="02010600030101010101" pitchFamily="2" charset="-122"/>
                <a:ea typeface="等线" panose="02010600030101010101" pitchFamily="2" charset="-122"/>
              </a:rPr>
              <a:t>如何发现</a:t>
            </a:r>
            <a:r>
              <a:rPr lang="en-US" altLang="zh-CN" sz="2400" b="1" dirty="0">
                <a:solidFill>
                  <a:srgbClr val="002060"/>
                </a:solidFill>
                <a:latin typeface="等线" panose="02010600030101010101" pitchFamily="2" charset="-122"/>
                <a:ea typeface="等线" panose="02010600030101010101" pitchFamily="2" charset="-122"/>
              </a:rPr>
              <a:t>Overfitting  </a:t>
            </a:r>
          </a:p>
        </p:txBody>
      </p:sp>
      <p:sp>
        <p:nvSpPr>
          <p:cNvPr id="4" name="矩形 3"/>
          <p:cNvSpPr/>
          <p:nvPr/>
        </p:nvSpPr>
        <p:spPr>
          <a:xfrm>
            <a:off x="671985" y="992468"/>
            <a:ext cx="7662041" cy="3519553"/>
          </a:xfrm>
          <a:prstGeom prst="rect">
            <a:avLst/>
          </a:prstGeom>
        </p:spPr>
        <p:txBody>
          <a:bodyPr wrap="square">
            <a:spAutoFit/>
          </a:bodyPr>
          <a:lstStyle/>
          <a:p>
            <a:pPr marL="214313" indent="-214313">
              <a:lnSpc>
                <a:spcPct val="150000"/>
              </a:lnSpc>
              <a:buFont typeface="Arial" panose="020B0604020202020204" pitchFamily="34" charset="0"/>
              <a:buChar char="•"/>
            </a:pPr>
            <a:r>
              <a:rPr lang="zh-CN" altLang="en-US" sz="1500" b="1" dirty="0">
                <a:solidFill>
                  <a:srgbClr val="202122"/>
                </a:solidFill>
                <a:latin typeface="Arial" panose="020B0604020202020204" pitchFamily="34" charset="0"/>
              </a:rPr>
              <a:t>交叉验证</a:t>
            </a:r>
            <a:r>
              <a:rPr lang="zh-CN" altLang="en-US" sz="1500" dirty="0">
                <a:solidFill>
                  <a:srgbClr val="202122"/>
                </a:solidFill>
                <a:latin typeface="Arial" panose="020B0604020202020204" pitchFamily="34" charset="0"/>
              </a:rPr>
              <a:t>，有时亦称</a:t>
            </a:r>
            <a:r>
              <a:rPr lang="zh-CN" altLang="en-US" sz="1500" b="1" dirty="0">
                <a:solidFill>
                  <a:srgbClr val="202122"/>
                </a:solidFill>
                <a:latin typeface="Arial" panose="020B0604020202020204" pitchFamily="34" charset="0"/>
              </a:rPr>
              <a:t>循环估计</a:t>
            </a:r>
            <a:r>
              <a:rPr lang="zh-CN" altLang="en-US" sz="1500" dirty="0">
                <a:solidFill>
                  <a:srgbClr val="202122"/>
                </a:solidFill>
                <a:latin typeface="Arial" panose="020B0604020202020204" pitchFamily="34" charset="0"/>
              </a:rPr>
              <a:t>， 是一种统计学上将数据样本切割成较小子集的实用方法。于是可以先在一个子集上做分析，而其它子集则用来做后续对此分析的确认及验证。一开始的子集被称为</a:t>
            </a:r>
            <a:r>
              <a:rPr lang="zh-CN" altLang="en-US" sz="1500" b="1" dirty="0">
                <a:solidFill>
                  <a:srgbClr val="202122"/>
                </a:solidFill>
                <a:latin typeface="Arial" panose="020B0604020202020204" pitchFamily="34" charset="0"/>
              </a:rPr>
              <a:t>训练集</a:t>
            </a:r>
            <a:r>
              <a:rPr lang="zh-CN" altLang="en-US" sz="1500" dirty="0">
                <a:solidFill>
                  <a:srgbClr val="202122"/>
                </a:solidFill>
                <a:latin typeface="Arial" panose="020B0604020202020204" pitchFamily="34" charset="0"/>
              </a:rPr>
              <a:t>。而其它的子集则被称为</a:t>
            </a:r>
            <a:r>
              <a:rPr lang="zh-CN" altLang="en-US" sz="1500" b="1" dirty="0">
                <a:solidFill>
                  <a:srgbClr val="202122"/>
                </a:solidFill>
                <a:latin typeface="Arial" panose="020B0604020202020204" pitchFamily="34" charset="0"/>
              </a:rPr>
              <a:t>验证集</a:t>
            </a:r>
            <a:r>
              <a:rPr lang="zh-CN" altLang="en-US" sz="1500" dirty="0">
                <a:solidFill>
                  <a:srgbClr val="202122"/>
                </a:solidFill>
                <a:latin typeface="Arial" panose="020B0604020202020204" pitchFamily="34" charset="0"/>
              </a:rPr>
              <a:t>或</a:t>
            </a:r>
            <a:r>
              <a:rPr lang="zh-CN" altLang="en-US" sz="1500" b="1" dirty="0">
                <a:solidFill>
                  <a:srgbClr val="202122"/>
                </a:solidFill>
                <a:latin typeface="Arial" panose="020B0604020202020204" pitchFamily="34" charset="0"/>
              </a:rPr>
              <a:t>测试集</a:t>
            </a:r>
            <a:r>
              <a:rPr lang="zh-CN" altLang="en-US" sz="1500" dirty="0">
                <a:solidFill>
                  <a:srgbClr val="202122"/>
                </a:solidFill>
                <a:latin typeface="Arial" panose="020B0604020202020204" pitchFamily="34" charset="0"/>
              </a:rPr>
              <a:t>。交叉验证的目的，是用未用来给模型作训练的新数据，测试模型的性能，以便减少诸如过拟合和选择偏差等问题，并给出模型如何在一个独立的数据集上通用化（即，一个未知的数据集，如实际问题中的数据）</a:t>
            </a:r>
            <a:endParaRPr lang="en-US" altLang="zh-CN" sz="1500" dirty="0">
              <a:solidFill>
                <a:srgbClr val="202122"/>
              </a:solidFill>
              <a:latin typeface="Arial" panose="020B0604020202020204" pitchFamily="34" charset="0"/>
            </a:endParaRPr>
          </a:p>
          <a:p>
            <a:pPr marL="214313" indent="-214313">
              <a:lnSpc>
                <a:spcPct val="150000"/>
              </a:lnSpc>
              <a:buFont typeface="Arial" panose="020B0604020202020204" pitchFamily="34" charset="0"/>
              <a:buChar char="•"/>
            </a:pPr>
            <a:endParaRPr lang="en-US" altLang="zh-CN" sz="1500" dirty="0">
              <a:solidFill>
                <a:srgbClr val="202122"/>
              </a:solidFill>
              <a:latin typeface="Arial" panose="020B0604020202020204" pitchFamily="34" charset="0"/>
            </a:endParaRPr>
          </a:p>
          <a:p>
            <a:pPr marL="557213" lvl="1" indent="-214313">
              <a:lnSpc>
                <a:spcPct val="150000"/>
              </a:lnSpc>
              <a:buFont typeface="Arial" panose="020B0604020202020204" pitchFamily="34" charset="0"/>
              <a:buChar char="•"/>
            </a:pPr>
            <a:r>
              <a:rPr lang="en-US" altLang="zh-CN" sz="1500" b="1" dirty="0"/>
              <a:t>Holdout </a:t>
            </a:r>
            <a:r>
              <a:rPr lang="zh-CN" altLang="en-US" sz="1500" b="1" dirty="0"/>
              <a:t>验证</a:t>
            </a:r>
          </a:p>
          <a:p>
            <a:pPr marL="557213" lvl="1" indent="-214313">
              <a:lnSpc>
                <a:spcPct val="150000"/>
              </a:lnSpc>
              <a:buFont typeface="Arial" panose="020B0604020202020204" pitchFamily="34" charset="0"/>
              <a:buChar char="•"/>
            </a:pPr>
            <a:r>
              <a:rPr lang="en-US" altLang="zh-CN" sz="1500" b="1" i="1" dirty="0"/>
              <a:t>k</a:t>
            </a:r>
            <a:r>
              <a:rPr lang="zh-CN" altLang="en-US" sz="1500" b="1" dirty="0"/>
              <a:t>折交叉验证</a:t>
            </a:r>
          </a:p>
          <a:p>
            <a:pPr marL="557213" lvl="1" indent="-214313">
              <a:lnSpc>
                <a:spcPct val="150000"/>
              </a:lnSpc>
              <a:buFont typeface="Arial" panose="020B0604020202020204" pitchFamily="34" charset="0"/>
              <a:buChar char="•"/>
            </a:pPr>
            <a:r>
              <a:rPr lang="zh-CN" altLang="en-US" sz="1500" b="1" dirty="0"/>
              <a:t>留一法交叉验证</a:t>
            </a:r>
          </a:p>
        </p:txBody>
      </p:sp>
    </p:spTree>
    <p:extLst>
      <p:ext uri="{BB962C8B-B14F-4D97-AF65-F5344CB8AC3E}">
        <p14:creationId xmlns:p14="http://schemas.microsoft.com/office/powerpoint/2010/main" val="1832855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155960" y="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002060"/>
                </a:solidFill>
                <a:latin typeface="等线" panose="02010600030101010101" pitchFamily="2" charset="-122"/>
                <a:ea typeface="等线" panose="02010600030101010101" pitchFamily="2" charset="-122"/>
              </a:rPr>
              <a:t>5</a:t>
            </a:r>
            <a:r>
              <a:rPr lang="zh-CN" altLang="en-US" sz="2400" b="1" dirty="0">
                <a:solidFill>
                  <a:srgbClr val="002060"/>
                </a:solidFill>
                <a:latin typeface="等线" panose="02010600030101010101" pitchFamily="2" charset="-122"/>
                <a:ea typeface="等线" panose="02010600030101010101" pitchFamily="2" charset="-122"/>
              </a:rPr>
              <a:t>折交叉验证</a:t>
            </a:r>
            <a:r>
              <a:rPr lang="en-US" altLang="zh-CN" sz="2400" b="1" dirty="0">
                <a:solidFill>
                  <a:srgbClr val="002060"/>
                </a:solidFill>
                <a:latin typeface="等线" panose="02010600030101010101" pitchFamily="2" charset="-122"/>
                <a:ea typeface="等线" panose="02010600030101010101" pitchFamily="2" charset="-122"/>
              </a:rPr>
              <a:t>  </a:t>
            </a:r>
          </a:p>
        </p:txBody>
      </p:sp>
      <p:sp>
        <p:nvSpPr>
          <p:cNvPr id="3" name="矩形 2"/>
          <p:cNvSpPr/>
          <p:nvPr/>
        </p:nvSpPr>
        <p:spPr>
          <a:xfrm>
            <a:off x="3508251" y="561504"/>
            <a:ext cx="4572000" cy="553998"/>
          </a:xfrm>
          <a:prstGeom prst="rect">
            <a:avLst/>
          </a:prstGeom>
        </p:spPr>
        <p:txBody>
          <a:bodyPr>
            <a:spAutoFit/>
          </a:bodyPr>
          <a:lstStyle/>
          <a:p>
            <a:pPr lvl="1"/>
            <a:r>
              <a:rPr lang="zh-CN" altLang="en-US" sz="1500" b="1" dirty="0">
                <a:solidFill>
                  <a:srgbClr val="00B050"/>
                </a:solidFill>
              </a:rPr>
              <a:t>训练集 </a:t>
            </a:r>
            <a:r>
              <a:rPr lang="en-US" altLang="zh-CN" sz="1500" b="1" dirty="0">
                <a:solidFill>
                  <a:srgbClr val="00B050"/>
                </a:solidFill>
              </a:rPr>
              <a:t>training set</a:t>
            </a:r>
            <a:r>
              <a:rPr lang="zh-CN" altLang="en-US" sz="1500" b="1" dirty="0">
                <a:solidFill>
                  <a:srgbClr val="00B050"/>
                </a:solidFill>
              </a:rPr>
              <a:t>： </a:t>
            </a:r>
            <a:r>
              <a:rPr lang="en-GB" altLang="zh-CN" sz="1500" b="1" dirty="0">
                <a:solidFill>
                  <a:srgbClr val="00B050"/>
                </a:solidFill>
              </a:rPr>
              <a:t>	</a:t>
            </a:r>
            <a:r>
              <a:rPr lang="zh-CN" altLang="en-US" sz="1500" b="1" dirty="0">
                <a:solidFill>
                  <a:srgbClr val="00B050"/>
                </a:solidFill>
              </a:rPr>
              <a:t>用于训练模型</a:t>
            </a:r>
            <a:r>
              <a:rPr lang="en-US" altLang="zh-CN" sz="1500" b="1" dirty="0"/>
              <a:t>	</a:t>
            </a:r>
          </a:p>
          <a:p>
            <a:pPr lvl="1"/>
            <a:r>
              <a:rPr lang="zh-CN" altLang="en-US" sz="1500" b="1" dirty="0">
                <a:solidFill>
                  <a:srgbClr val="0070C0"/>
                </a:solidFill>
              </a:rPr>
              <a:t>验证集 </a:t>
            </a:r>
            <a:r>
              <a:rPr lang="en-US" altLang="zh-CN" sz="1500" b="1" dirty="0">
                <a:solidFill>
                  <a:srgbClr val="0070C0"/>
                </a:solidFill>
              </a:rPr>
              <a:t>validation set</a:t>
            </a:r>
            <a:r>
              <a:rPr lang="zh-CN" altLang="en-US" sz="1500" b="1" dirty="0">
                <a:solidFill>
                  <a:srgbClr val="0070C0"/>
                </a:solidFill>
              </a:rPr>
              <a:t>：</a:t>
            </a:r>
            <a:r>
              <a:rPr lang="en-US" altLang="zh-CN" sz="1500" b="1" dirty="0">
                <a:solidFill>
                  <a:srgbClr val="0070C0"/>
                </a:solidFill>
              </a:rPr>
              <a:t>	</a:t>
            </a:r>
            <a:r>
              <a:rPr lang="zh-CN" altLang="en-US" sz="1500" b="1" dirty="0">
                <a:solidFill>
                  <a:srgbClr val="0070C0"/>
                </a:solidFill>
              </a:rPr>
              <a:t>用于模型评估</a:t>
            </a:r>
            <a:endParaRPr lang="en-US" altLang="zh-CN" sz="1500" b="1" dirty="0">
              <a:solidFill>
                <a:srgbClr val="0070C0"/>
              </a:solidFill>
            </a:endParaRPr>
          </a:p>
        </p:txBody>
      </p:sp>
      <p:pic>
        <p:nvPicPr>
          <p:cNvPr id="1028" name="Picture 4">
            <a:extLst>
              <a:ext uri="{FF2B5EF4-FFF2-40B4-BE49-F238E27FC236}">
                <a16:creationId xmlns:a16="http://schemas.microsoft.com/office/drawing/2014/main" id="{29F3D64A-5F40-D4BE-6E3D-BD28B2C53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968" y="1573569"/>
            <a:ext cx="7587482" cy="456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5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5DDCA0F0-605F-CA36-E481-38A75045457F}"/>
              </a:ext>
            </a:extLst>
          </p:cNvPr>
          <p:cNvSpPr>
            <a:spLocks noGrp="1"/>
          </p:cNvSpPr>
          <p:nvPr>
            <p:ph type="title"/>
          </p:nvPr>
        </p:nvSpPr>
        <p:spPr>
          <a:xfrm>
            <a:off x="205389" y="192037"/>
            <a:ext cx="7886700" cy="994172"/>
          </a:xfrm>
        </p:spPr>
        <p:txBody>
          <a:bodyPr>
            <a:normAutofit/>
          </a:bodyPr>
          <a:lstStyle/>
          <a:p>
            <a:r>
              <a:rPr lang="en-US" altLang="zh-CN" sz="3200" b="1" dirty="0">
                <a:solidFill>
                  <a:schemeClr val="accent1">
                    <a:lumMod val="50000"/>
                  </a:schemeClr>
                </a:solidFill>
                <a:latin typeface="+mn-ea"/>
                <a:ea typeface="+mn-ea"/>
              </a:rPr>
              <a:t>1. </a:t>
            </a:r>
            <a:r>
              <a:rPr lang="zh-CN" altLang="en-US" sz="3200" b="1" dirty="0">
                <a:solidFill>
                  <a:schemeClr val="accent1">
                    <a:lumMod val="50000"/>
                  </a:schemeClr>
                </a:solidFill>
                <a:latin typeface="+mn-ea"/>
                <a:ea typeface="+mn-ea"/>
              </a:rPr>
              <a:t>统计学习的基础概念与定义 </a:t>
            </a:r>
            <a:endParaRPr lang="zh-CN" altLang="en-US" sz="3200" b="1" dirty="0">
              <a:latin typeface="+mn-ea"/>
              <a:ea typeface="+mn-ea"/>
            </a:endParaRPr>
          </a:p>
        </p:txBody>
      </p:sp>
      <p:sp>
        <p:nvSpPr>
          <p:cNvPr id="4" name="内容占位符 2">
            <a:extLst>
              <a:ext uri="{FF2B5EF4-FFF2-40B4-BE49-F238E27FC236}">
                <a16:creationId xmlns:a16="http://schemas.microsoft.com/office/drawing/2014/main" id="{44E9FB43-CE25-C7E8-E701-65F55E01B2BA}"/>
              </a:ext>
            </a:extLst>
          </p:cNvPr>
          <p:cNvSpPr>
            <a:spLocks noGrp="1"/>
          </p:cNvSpPr>
          <p:nvPr>
            <p:ph idx="1"/>
          </p:nvPr>
        </p:nvSpPr>
        <p:spPr>
          <a:xfrm>
            <a:off x="628650" y="1489048"/>
            <a:ext cx="7886700" cy="4872423"/>
          </a:xfrm>
        </p:spPr>
        <p:txBody>
          <a:bodyPr>
            <a:normAutofit/>
          </a:bodyPr>
          <a:lstStyle/>
          <a:p>
            <a:r>
              <a:rPr lang="zh-CN" altLang="en-US" sz="2000" dirty="0"/>
              <a:t>模型评估与选择</a:t>
            </a:r>
            <a:endParaRPr lang="en-US" altLang="zh-CN" sz="2000" dirty="0"/>
          </a:p>
          <a:p>
            <a:pPr lvl="1"/>
            <a:r>
              <a:rPr lang="zh-CN" altLang="en-US" sz="2000" dirty="0"/>
              <a:t>训练误差与测试误差</a:t>
            </a:r>
            <a:endParaRPr lang="en-US" altLang="zh-CN" sz="2000" dirty="0"/>
          </a:p>
          <a:p>
            <a:pPr marL="342900" lvl="1" indent="0">
              <a:buNone/>
            </a:pPr>
            <a:r>
              <a:rPr lang="en-US" altLang="zh-CN" sz="2000" b="1" i="1" dirty="0"/>
              <a:t>    </a:t>
            </a:r>
            <a:r>
              <a:rPr lang="en-US" altLang="zh-CN" sz="2000" b="1" i="1" dirty="0" err="1"/>
              <a:t>Hoeffding</a:t>
            </a:r>
            <a:r>
              <a:rPr lang="en-US" altLang="zh-CN" sz="2000" b="1" i="1" dirty="0"/>
              <a:t> inequality</a:t>
            </a:r>
          </a:p>
          <a:p>
            <a:pPr marL="342900" lvl="1" indent="0">
              <a:buNone/>
            </a:pPr>
            <a:endParaRPr lang="en-US" altLang="zh-CN" sz="2000" b="1" i="1" dirty="0"/>
          </a:p>
          <a:p>
            <a:pPr marL="342900" lvl="1" indent="0">
              <a:buNone/>
            </a:pPr>
            <a:endParaRPr lang="en-US" altLang="zh-CN" sz="2000" b="1" i="1" dirty="0"/>
          </a:p>
          <a:p>
            <a:pPr marL="342900" lvl="1" indent="0">
              <a:buNone/>
            </a:pPr>
            <a:r>
              <a:rPr lang="zh-CN" altLang="en-US" sz="1600" dirty="0">
                <a:latin typeface="等线" panose="02010600030101010101" pitchFamily="2" charset="-122"/>
                <a:ea typeface="等线" panose="02010600030101010101" pitchFamily="2" charset="-122"/>
              </a:rPr>
              <a:t> 一个盒子里有红球和白球，</a:t>
            </a:r>
            <a:r>
              <a:rPr lang="en-US" altLang="zh-CN" sz="1600" i="1" dirty="0">
                <a:latin typeface="等线" panose="02010600030101010101" pitchFamily="2" charset="-122"/>
                <a:ea typeface="等线" panose="02010600030101010101" pitchFamily="2" charset="-122"/>
              </a:rPr>
              <a:t>μ</a:t>
            </a:r>
            <a:r>
              <a:rPr lang="zh-CN" altLang="en-US" sz="1600" dirty="0">
                <a:latin typeface="等线" panose="02010600030101010101" pitchFamily="2" charset="-122"/>
                <a:ea typeface="等线" panose="02010600030101010101" pitchFamily="2" charset="-122"/>
              </a:rPr>
              <a:t>是从中选中一个红球的概率，</a:t>
            </a:r>
            <a:r>
              <a:rPr lang="en-US" altLang="zh-CN" sz="1600" i="1" dirty="0">
                <a:latin typeface="等线" panose="02010600030101010101" pitchFamily="2" charset="-122"/>
                <a:ea typeface="等线" panose="02010600030101010101" pitchFamily="2" charset="-122"/>
              </a:rPr>
              <a:t>v </a:t>
            </a:r>
            <a:r>
              <a:rPr lang="zh-CN" altLang="en-US" sz="1600" dirty="0">
                <a:latin typeface="等线" panose="02010600030101010101" pitchFamily="2" charset="-122"/>
                <a:ea typeface="等线" panose="02010600030101010101" pitchFamily="2" charset="-122"/>
              </a:rPr>
              <a:t>是一次随机取出若干球中，红球出现的比率。</a:t>
            </a:r>
            <a:endParaRPr lang="en-US" altLang="zh-CN" sz="1600" dirty="0">
              <a:latin typeface="等线" panose="02010600030101010101" pitchFamily="2" charset="-122"/>
              <a:ea typeface="等线" panose="02010600030101010101" pitchFamily="2" charset="-122"/>
            </a:endParaRPr>
          </a:p>
          <a:p>
            <a:pPr marL="342900" lvl="1" indent="0">
              <a:buNone/>
            </a:pPr>
            <a:endParaRPr lang="en-US" altLang="zh-CN" sz="1600" dirty="0">
              <a:latin typeface="等线" panose="02010600030101010101" pitchFamily="2" charset="-122"/>
              <a:ea typeface="等线" panose="02010600030101010101" pitchFamily="2" charset="-122"/>
            </a:endParaRPr>
          </a:p>
          <a:p>
            <a:pPr lvl="2"/>
            <a:r>
              <a:rPr lang="zh-CN" altLang="en-US" dirty="0"/>
              <a:t>训练误差和测试误差</a:t>
            </a:r>
            <a:endParaRPr lang="en-US" altLang="zh-CN" dirty="0"/>
          </a:p>
          <a:p>
            <a:pPr lvl="2"/>
            <a:endParaRPr lang="en-US" altLang="zh-CN" dirty="0"/>
          </a:p>
          <a:p>
            <a:pPr lvl="2"/>
            <a:endParaRPr lang="en-US" altLang="zh-CN" dirty="0"/>
          </a:p>
          <a:p>
            <a:pPr marL="685800" lvl="2" indent="0">
              <a:buNone/>
            </a:pPr>
            <a:r>
              <a:rPr lang="zh-CN" altLang="en-US" dirty="0"/>
              <a:t>一般情况下，某个假设的期望并不容易得到，随数据变化</a:t>
            </a:r>
            <a:endParaRPr lang="en-US" altLang="zh-CN" dirty="0"/>
          </a:p>
        </p:txBody>
      </p:sp>
      <p:pic>
        <p:nvPicPr>
          <p:cNvPr id="5" name="图片 4">
            <a:extLst>
              <a:ext uri="{FF2B5EF4-FFF2-40B4-BE49-F238E27FC236}">
                <a16:creationId xmlns:a16="http://schemas.microsoft.com/office/drawing/2014/main" id="{6F71CBBF-4981-CDB1-278A-6B2DDD3306C3}"/>
              </a:ext>
            </a:extLst>
          </p:cNvPr>
          <p:cNvPicPr>
            <a:picLocks noChangeAspect="1"/>
          </p:cNvPicPr>
          <p:nvPr/>
        </p:nvPicPr>
        <p:blipFill>
          <a:blip r:embed="rId2"/>
          <a:stretch>
            <a:fillRect/>
          </a:stretch>
        </p:blipFill>
        <p:spPr>
          <a:xfrm>
            <a:off x="2396766" y="2597013"/>
            <a:ext cx="2514600" cy="392906"/>
          </a:xfrm>
          <a:prstGeom prst="rect">
            <a:avLst/>
          </a:prstGeom>
        </p:spPr>
      </p:pic>
      <p:pic>
        <p:nvPicPr>
          <p:cNvPr id="6" name="图片 5">
            <a:extLst>
              <a:ext uri="{FF2B5EF4-FFF2-40B4-BE49-F238E27FC236}">
                <a16:creationId xmlns:a16="http://schemas.microsoft.com/office/drawing/2014/main" id="{25A2D8CB-77D0-BFC4-B5E5-F418BF8AC443}"/>
              </a:ext>
            </a:extLst>
          </p:cNvPr>
          <p:cNvPicPr>
            <a:picLocks noChangeAspect="1"/>
          </p:cNvPicPr>
          <p:nvPr/>
        </p:nvPicPr>
        <p:blipFill>
          <a:blip r:embed="rId3"/>
          <a:stretch>
            <a:fillRect/>
          </a:stretch>
        </p:blipFill>
        <p:spPr>
          <a:xfrm>
            <a:off x="2485257" y="4386236"/>
            <a:ext cx="3186113" cy="428625"/>
          </a:xfrm>
          <a:prstGeom prst="rect">
            <a:avLst/>
          </a:prstGeom>
        </p:spPr>
      </p:pic>
      <p:pic>
        <p:nvPicPr>
          <p:cNvPr id="7" name="图片 6">
            <a:extLst>
              <a:ext uri="{FF2B5EF4-FFF2-40B4-BE49-F238E27FC236}">
                <a16:creationId xmlns:a16="http://schemas.microsoft.com/office/drawing/2014/main" id="{63175A7A-348F-555F-F4B1-1DDDB6F4CB44}"/>
              </a:ext>
            </a:extLst>
          </p:cNvPr>
          <p:cNvPicPr>
            <a:picLocks noChangeAspect="1"/>
          </p:cNvPicPr>
          <p:nvPr/>
        </p:nvPicPr>
        <p:blipFill>
          <a:blip r:embed="rId4"/>
          <a:stretch>
            <a:fillRect/>
          </a:stretch>
        </p:blipFill>
        <p:spPr>
          <a:xfrm>
            <a:off x="2267611" y="5494201"/>
            <a:ext cx="4314933" cy="992519"/>
          </a:xfrm>
          <a:prstGeom prst="rect">
            <a:avLst/>
          </a:prstGeom>
        </p:spPr>
      </p:pic>
      <p:sp>
        <p:nvSpPr>
          <p:cNvPr id="13" name="星形: 十角 12">
            <a:extLst>
              <a:ext uri="{FF2B5EF4-FFF2-40B4-BE49-F238E27FC236}">
                <a16:creationId xmlns:a16="http://schemas.microsoft.com/office/drawing/2014/main" id="{6D506D25-EB1A-8726-422F-80208A879240}"/>
              </a:ext>
            </a:extLst>
          </p:cNvPr>
          <p:cNvSpPr/>
          <p:nvPr/>
        </p:nvSpPr>
        <p:spPr>
          <a:xfrm>
            <a:off x="6548143" y="1515464"/>
            <a:ext cx="1543946" cy="1081549"/>
          </a:xfrm>
          <a:prstGeom prst="star1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了解</a:t>
            </a:r>
          </a:p>
        </p:txBody>
      </p:sp>
      <p:sp>
        <p:nvSpPr>
          <p:cNvPr id="14" name="灯片编号占位符 13">
            <a:extLst>
              <a:ext uri="{FF2B5EF4-FFF2-40B4-BE49-F238E27FC236}">
                <a16:creationId xmlns:a16="http://schemas.microsoft.com/office/drawing/2014/main" id="{58BDBB9F-FF75-D17D-ADDA-28B18C7EAB48}"/>
              </a:ext>
            </a:extLst>
          </p:cNvPr>
          <p:cNvSpPr>
            <a:spLocks noGrp="1"/>
          </p:cNvSpPr>
          <p:nvPr>
            <p:ph type="sldNum" sz="quarter" idx="12"/>
          </p:nvPr>
        </p:nvSpPr>
        <p:spPr/>
        <p:txBody>
          <a:bodyPr/>
          <a:lstStyle/>
          <a:p>
            <a:fld id="{DA04A3ED-EE7A-4E19-90BC-E8E086817459}" type="slidenum">
              <a:rPr lang="zh-CN" altLang="en-US" smtClean="0"/>
              <a:t>24</a:t>
            </a:fld>
            <a:endParaRPr lang="zh-CN" altLang="en-US"/>
          </a:p>
        </p:txBody>
      </p:sp>
    </p:spTree>
    <p:extLst>
      <p:ext uri="{BB962C8B-B14F-4D97-AF65-F5344CB8AC3E}">
        <p14:creationId xmlns:p14="http://schemas.microsoft.com/office/powerpoint/2010/main" val="2091030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235507" y="266371"/>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latin typeface="等线" panose="02010600030101010101" pitchFamily="2" charset="-122"/>
                <a:ea typeface="等线" panose="02010600030101010101" pitchFamily="2" charset="-122"/>
              </a:rPr>
              <a:t>二分类评价指标</a:t>
            </a:r>
          </a:p>
        </p:txBody>
      </p:sp>
      <p:sp>
        <p:nvSpPr>
          <p:cNvPr id="12" name="内容占位符 2"/>
          <p:cNvSpPr>
            <a:spLocks noGrp="1"/>
          </p:cNvSpPr>
          <p:nvPr>
            <p:ph idx="1"/>
          </p:nvPr>
        </p:nvSpPr>
        <p:spPr>
          <a:xfrm>
            <a:off x="244795" y="2826667"/>
            <a:ext cx="6318702" cy="2146742"/>
          </a:xfrm>
        </p:spPr>
        <p:txBody>
          <a:bodyPr>
            <a:normAutofit lnSpcReduction="10000"/>
          </a:bodyPr>
          <a:lstStyle/>
          <a:p>
            <a:r>
              <a:rPr lang="zh-CN" altLang="en-US" sz="2100" dirty="0">
                <a:latin typeface="等线" panose="02010600030101010101" pitchFamily="2" charset="-122"/>
                <a:ea typeface="等线" panose="02010600030101010101" pitchFamily="2" charset="-122"/>
              </a:rPr>
              <a:t>二分类评价指标</a:t>
            </a:r>
            <a:endParaRPr lang="en-US" altLang="zh-CN" sz="2100" dirty="0">
              <a:latin typeface="等线" panose="02010600030101010101" pitchFamily="2" charset="-122"/>
              <a:ea typeface="等线" panose="02010600030101010101" pitchFamily="2" charset="-122"/>
            </a:endParaRPr>
          </a:p>
          <a:p>
            <a:endParaRPr lang="en-US" altLang="zh-CN" sz="2100" dirty="0">
              <a:latin typeface="等线" panose="02010600030101010101" pitchFamily="2" charset="-122"/>
              <a:ea typeface="等线" panose="02010600030101010101" pitchFamily="2" charset="-122"/>
            </a:endParaRPr>
          </a:p>
          <a:p>
            <a:pPr lvl="1"/>
            <a:r>
              <a:rPr lang="en-US" altLang="zh-CN" sz="2100" dirty="0">
                <a:latin typeface="等线" panose="02010600030101010101" pitchFamily="2" charset="-122"/>
                <a:ea typeface="等线" panose="02010600030101010101" pitchFamily="2" charset="-122"/>
              </a:rPr>
              <a:t>TP    true positive</a:t>
            </a:r>
          </a:p>
          <a:p>
            <a:pPr lvl="1"/>
            <a:r>
              <a:rPr lang="en-US" altLang="zh-CN" sz="2100" dirty="0">
                <a:latin typeface="等线" panose="02010600030101010101" pitchFamily="2" charset="-122"/>
                <a:ea typeface="等线" panose="02010600030101010101" pitchFamily="2" charset="-122"/>
              </a:rPr>
              <a:t>FN   false negative</a:t>
            </a:r>
          </a:p>
          <a:p>
            <a:pPr lvl="1"/>
            <a:r>
              <a:rPr lang="en-US" altLang="zh-CN" sz="2100" dirty="0">
                <a:latin typeface="等线" panose="02010600030101010101" pitchFamily="2" charset="-122"/>
                <a:ea typeface="等线" panose="02010600030101010101" pitchFamily="2" charset="-122"/>
              </a:rPr>
              <a:t>FP    false positive</a:t>
            </a:r>
          </a:p>
          <a:p>
            <a:pPr lvl="1"/>
            <a:r>
              <a:rPr lang="en-US" altLang="zh-CN" sz="2100" dirty="0">
                <a:latin typeface="等线" panose="02010600030101010101" pitchFamily="2" charset="-122"/>
                <a:ea typeface="等线" panose="02010600030101010101" pitchFamily="2" charset="-122"/>
              </a:rPr>
              <a:t>TN   true  negative</a:t>
            </a:r>
          </a:p>
          <a:p>
            <a:pPr marL="0" indent="0">
              <a:buNone/>
            </a:pPr>
            <a:endParaRPr lang="en-US" altLang="zh-CN" dirty="0">
              <a:latin typeface="等线" panose="02010600030101010101" pitchFamily="2" charset="-122"/>
              <a:ea typeface="等线" panose="02010600030101010101" pitchFamily="2" charset="-122"/>
            </a:endParaRPr>
          </a:p>
        </p:txBody>
      </p:sp>
      <p:sp>
        <p:nvSpPr>
          <p:cNvPr id="17" name="内容占位符 2"/>
          <p:cNvSpPr txBox="1"/>
          <p:nvPr/>
        </p:nvSpPr>
        <p:spPr>
          <a:xfrm>
            <a:off x="3901093" y="2826668"/>
            <a:ext cx="6318702" cy="362986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latin typeface="等线" panose="02010600030101010101" pitchFamily="2" charset="-122"/>
                <a:ea typeface="等线" panose="02010600030101010101" pitchFamily="2" charset="-122"/>
              </a:rPr>
              <a:t>精确率</a:t>
            </a:r>
            <a:endParaRPr lang="en-US" altLang="zh-CN" sz="2100" dirty="0">
              <a:latin typeface="等线" panose="02010600030101010101" pitchFamily="2" charset="-122"/>
              <a:ea typeface="等线" panose="02010600030101010101" pitchFamily="2" charset="-122"/>
            </a:endParaRPr>
          </a:p>
          <a:p>
            <a:pPr marL="0" indent="0">
              <a:buNone/>
            </a:pPr>
            <a:endParaRPr lang="en-US" altLang="zh-CN" sz="2100" dirty="0">
              <a:latin typeface="等线" panose="02010600030101010101" pitchFamily="2" charset="-122"/>
              <a:ea typeface="等线" panose="02010600030101010101" pitchFamily="2" charset="-122"/>
            </a:endParaRPr>
          </a:p>
          <a:p>
            <a:r>
              <a:rPr lang="zh-CN" altLang="en-US" sz="2100" dirty="0">
                <a:latin typeface="等线" panose="02010600030101010101" pitchFamily="2" charset="-122"/>
                <a:ea typeface="等线" panose="02010600030101010101" pitchFamily="2" charset="-122"/>
              </a:rPr>
              <a:t>召回率</a:t>
            </a:r>
            <a:endParaRPr lang="en-US" altLang="zh-CN" sz="2100" dirty="0">
              <a:latin typeface="等线" panose="02010600030101010101" pitchFamily="2" charset="-122"/>
              <a:ea typeface="等线" panose="02010600030101010101" pitchFamily="2" charset="-122"/>
            </a:endParaRPr>
          </a:p>
          <a:p>
            <a:pPr marL="0" indent="0">
              <a:buNone/>
            </a:pPr>
            <a:endParaRPr lang="en-US" altLang="zh-CN" sz="2100" dirty="0">
              <a:latin typeface="等线" panose="02010600030101010101" pitchFamily="2" charset="-122"/>
              <a:ea typeface="等线" panose="02010600030101010101" pitchFamily="2" charset="-122"/>
            </a:endParaRPr>
          </a:p>
          <a:p>
            <a:r>
              <a:rPr lang="en-US" altLang="zh-CN" sz="2100" dirty="0">
                <a:latin typeface="等线" panose="02010600030101010101" pitchFamily="2" charset="-122"/>
                <a:ea typeface="等线" panose="02010600030101010101" pitchFamily="2" charset="-122"/>
              </a:rPr>
              <a:t>F</a:t>
            </a:r>
            <a:r>
              <a:rPr lang="en-US" altLang="zh-CN" sz="2100" baseline="-25000" dirty="0">
                <a:latin typeface="等线" panose="02010600030101010101" pitchFamily="2" charset="-122"/>
                <a:ea typeface="等线" panose="02010600030101010101" pitchFamily="2" charset="-122"/>
              </a:rPr>
              <a:t>1</a:t>
            </a:r>
            <a:r>
              <a:rPr lang="ja-JP" altLang="en-US" sz="2100">
                <a:latin typeface="等线" panose="02010600030101010101" pitchFamily="2" charset="-122"/>
                <a:ea typeface="等线" panose="02010600030101010101" pitchFamily="2" charset="-122"/>
              </a:rPr>
              <a:t>值</a:t>
            </a:r>
            <a:endParaRPr lang="en-US" altLang="zh-CN" sz="2100" dirty="0">
              <a:latin typeface="等线" panose="02010600030101010101" pitchFamily="2" charset="-122"/>
              <a:ea typeface="等线" panose="02010600030101010101" pitchFamily="2" charset="-122"/>
            </a:endParaRPr>
          </a:p>
        </p:txBody>
      </p:sp>
      <p:graphicFrame>
        <p:nvGraphicFramePr>
          <p:cNvPr id="20" name="表格 19"/>
          <p:cNvGraphicFramePr>
            <a:graphicFrameLocks noGrp="1"/>
          </p:cNvGraphicFramePr>
          <p:nvPr/>
        </p:nvGraphicFramePr>
        <p:xfrm>
          <a:off x="5084191" y="1267905"/>
          <a:ext cx="2665608" cy="1090962"/>
        </p:xfrm>
        <a:graphic>
          <a:graphicData uri="http://schemas.openxmlformats.org/drawingml/2006/table">
            <a:tbl>
              <a:tblPr firstRow="1" firstCol="1" bandRow="1">
                <a:tableStyleId>{5C22544A-7EE6-4342-B048-85BDC9FD1C3A}</a:tableStyleId>
              </a:tblPr>
              <a:tblGrid>
                <a:gridCol w="804365">
                  <a:extLst>
                    <a:ext uri="{9D8B030D-6E8A-4147-A177-3AD203B41FA5}">
                      <a16:colId xmlns:a16="http://schemas.microsoft.com/office/drawing/2014/main" val="3530104396"/>
                    </a:ext>
                  </a:extLst>
                </a:gridCol>
                <a:gridCol w="930403">
                  <a:extLst>
                    <a:ext uri="{9D8B030D-6E8A-4147-A177-3AD203B41FA5}">
                      <a16:colId xmlns:a16="http://schemas.microsoft.com/office/drawing/2014/main" val="727676747"/>
                    </a:ext>
                  </a:extLst>
                </a:gridCol>
                <a:gridCol w="930840">
                  <a:extLst>
                    <a:ext uri="{9D8B030D-6E8A-4147-A177-3AD203B41FA5}">
                      <a16:colId xmlns:a16="http://schemas.microsoft.com/office/drawing/2014/main" val="972213509"/>
                    </a:ext>
                  </a:extLst>
                </a:gridCol>
              </a:tblGrid>
              <a:tr h="418370">
                <a:tc>
                  <a:txBody>
                    <a:bodyPr/>
                    <a:lstStyle/>
                    <a:p>
                      <a:pPr algn="just">
                        <a:spcAft>
                          <a:spcPts val="0"/>
                        </a:spcAft>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049074712"/>
                  </a:ext>
                </a:extLst>
              </a:tr>
              <a:tr h="336296">
                <a:tc>
                  <a:txBody>
                    <a:bodyPr/>
                    <a:lstStyle/>
                    <a:p>
                      <a:pPr algn="ctr">
                        <a:spcAft>
                          <a:spcPts val="0"/>
                        </a:spcAft>
                      </a:pPr>
                      <a:r>
                        <a:rPr lang="en-US" sz="1800" kern="100">
                          <a:effectLst/>
                        </a:rPr>
                        <a:t>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TP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FP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284900845"/>
                  </a:ext>
                </a:extLst>
              </a:tr>
              <a:tr h="336296">
                <a:tc>
                  <a:txBody>
                    <a:bodyPr/>
                    <a:lstStyle/>
                    <a:p>
                      <a:pPr algn="ctr">
                        <a:spcAft>
                          <a:spcPts val="0"/>
                        </a:spcAft>
                      </a:pPr>
                      <a:r>
                        <a:rPr lang="en-US" sz="1800" kern="100">
                          <a:effectLst/>
                        </a:rPr>
                        <a:t>F</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FN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TN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98554015"/>
                  </a:ext>
                </a:extLst>
              </a:tr>
            </a:tbl>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3796AF2-D7F7-411E-9EC4-6206451F832C}"/>
                  </a:ext>
                </a:extLst>
              </p:cNvPr>
              <p:cNvSpPr txBox="1"/>
              <p:nvPr/>
            </p:nvSpPr>
            <p:spPr>
              <a:xfrm>
                <a:off x="5398442" y="2702026"/>
                <a:ext cx="1353832" cy="800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𝐹𝑃</m:t>
                          </m:r>
                        </m:den>
                      </m:f>
                    </m:oMath>
                  </m:oMathPara>
                </a14:m>
                <a:endParaRPr lang="en-US" altLang="zh-CN" dirty="0"/>
              </a:p>
              <a:p>
                <a:endParaRPr lang="en-US" altLang="zh-CN" dirty="0"/>
              </a:p>
            </p:txBody>
          </p:sp>
        </mc:Choice>
        <mc:Fallback xmlns="">
          <p:sp>
            <p:nvSpPr>
              <p:cNvPr id="10" name="文本框 9">
                <a:extLst>
                  <a:ext uri="{FF2B5EF4-FFF2-40B4-BE49-F238E27FC236}">
                    <a16:creationId xmlns:a16="http://schemas.microsoft.com/office/drawing/2014/main" id="{C3796AF2-D7F7-411E-9EC4-6206451F832C}"/>
                  </a:ext>
                </a:extLst>
              </p:cNvPr>
              <p:cNvSpPr txBox="1">
                <a:spLocks noRot="1" noChangeAspect="1" noMove="1" noResize="1" noEditPoints="1" noAdjustHandles="1" noChangeArrowheads="1" noChangeShapeType="1" noTextEdit="1"/>
              </p:cNvSpPr>
              <p:nvPr/>
            </p:nvSpPr>
            <p:spPr>
              <a:xfrm>
                <a:off x="5398442" y="2702026"/>
                <a:ext cx="1353832" cy="8001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6A7C86A-8886-4EBE-A7E6-DDBC54A1CD4F}"/>
                  </a:ext>
                </a:extLst>
              </p:cNvPr>
              <p:cNvSpPr txBox="1"/>
              <p:nvPr/>
            </p:nvSpPr>
            <p:spPr>
              <a:xfrm>
                <a:off x="5398442" y="4302856"/>
                <a:ext cx="1159420" cy="84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𝑃</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𝑅</m:t>
                          </m:r>
                        </m:den>
                      </m:f>
                    </m:oMath>
                  </m:oMathPara>
                </a14:m>
                <a:endParaRPr lang="en-US" altLang="zh-CN" dirty="0"/>
              </a:p>
              <a:p>
                <a:endParaRPr lang="en-US" altLang="zh-CN" dirty="0"/>
              </a:p>
            </p:txBody>
          </p:sp>
        </mc:Choice>
        <mc:Fallback xmlns="">
          <p:sp>
            <p:nvSpPr>
              <p:cNvPr id="18" name="文本框 17">
                <a:extLst>
                  <a:ext uri="{FF2B5EF4-FFF2-40B4-BE49-F238E27FC236}">
                    <a16:creationId xmlns:a16="http://schemas.microsoft.com/office/drawing/2014/main" id="{B6A7C86A-8886-4EBE-A7E6-DDBC54A1CD4F}"/>
                  </a:ext>
                </a:extLst>
              </p:cNvPr>
              <p:cNvSpPr txBox="1">
                <a:spLocks noRot="1" noChangeAspect="1" noMove="1" noResize="1" noEditPoints="1" noAdjustHandles="1" noChangeArrowheads="1" noChangeShapeType="1" noTextEdit="1"/>
              </p:cNvSpPr>
              <p:nvPr/>
            </p:nvSpPr>
            <p:spPr>
              <a:xfrm>
                <a:off x="5398442" y="4302856"/>
                <a:ext cx="1159420" cy="8427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8F5CF6D-4AFD-46DF-940A-02C5DD195F0B}"/>
                  </a:ext>
                </a:extLst>
              </p:cNvPr>
              <p:cNvSpPr txBox="1"/>
              <p:nvPr/>
            </p:nvSpPr>
            <p:spPr>
              <a:xfrm>
                <a:off x="5423789" y="3512989"/>
                <a:ext cx="1385379" cy="800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𝐹𝑁</m:t>
                          </m:r>
                        </m:den>
                      </m:f>
                    </m:oMath>
                  </m:oMathPara>
                </a14:m>
                <a:endParaRPr lang="en-US" altLang="zh-CN" dirty="0"/>
              </a:p>
              <a:p>
                <a:endParaRPr lang="en-US" altLang="zh-CN" dirty="0"/>
              </a:p>
            </p:txBody>
          </p:sp>
        </mc:Choice>
        <mc:Fallback xmlns="">
          <p:sp>
            <p:nvSpPr>
              <p:cNvPr id="19" name="文本框 18">
                <a:extLst>
                  <a:ext uri="{FF2B5EF4-FFF2-40B4-BE49-F238E27FC236}">
                    <a16:creationId xmlns:a16="http://schemas.microsoft.com/office/drawing/2014/main" id="{58F5CF6D-4AFD-46DF-940A-02C5DD195F0B}"/>
                  </a:ext>
                </a:extLst>
              </p:cNvPr>
              <p:cNvSpPr txBox="1">
                <a:spLocks noRot="1" noChangeAspect="1" noMove="1" noResize="1" noEditPoints="1" noAdjustHandles="1" noChangeArrowheads="1" noChangeShapeType="1" noTextEdit="1"/>
              </p:cNvSpPr>
              <p:nvPr/>
            </p:nvSpPr>
            <p:spPr>
              <a:xfrm>
                <a:off x="5423789" y="3512989"/>
                <a:ext cx="1385379" cy="8001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68CF56D-0952-41F1-87BB-0329A925AE63}"/>
                  </a:ext>
                </a:extLst>
              </p:cNvPr>
              <p:cNvSpPr txBox="1"/>
              <p:nvPr/>
            </p:nvSpPr>
            <p:spPr>
              <a:xfrm>
                <a:off x="5336548" y="5172021"/>
                <a:ext cx="2142318" cy="80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𝑇𝑃</m:t>
                          </m:r>
                        </m:num>
                        <m:den>
                          <m:r>
                            <a:rPr lang="en-US" altLang="zh-CN" i="1">
                              <a:latin typeface="Cambria Math" panose="02040503050406030204" pitchFamily="18" charset="0"/>
                            </a:rPr>
                            <m:t>2</m:t>
                          </m:r>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𝐹𝑃</m:t>
                          </m:r>
                          <m:r>
                            <a:rPr lang="en-US" altLang="zh-CN" i="1">
                              <a:latin typeface="Cambria Math" panose="02040503050406030204" pitchFamily="18" charset="0"/>
                            </a:rPr>
                            <m:t>+</m:t>
                          </m:r>
                          <m:r>
                            <a:rPr lang="en-US" altLang="zh-CN" i="1">
                              <a:latin typeface="Cambria Math" panose="02040503050406030204" pitchFamily="18" charset="0"/>
                            </a:rPr>
                            <m:t>𝐹𝑁</m:t>
                          </m:r>
                        </m:den>
                      </m:f>
                    </m:oMath>
                  </m:oMathPara>
                </a14:m>
                <a:endParaRPr lang="en-US" altLang="zh-CN" dirty="0"/>
              </a:p>
              <a:p>
                <a:endParaRPr lang="en-US" altLang="zh-CN" dirty="0"/>
              </a:p>
            </p:txBody>
          </p:sp>
        </mc:Choice>
        <mc:Fallback xmlns="">
          <p:sp>
            <p:nvSpPr>
              <p:cNvPr id="21" name="文本框 20">
                <a:extLst>
                  <a:ext uri="{FF2B5EF4-FFF2-40B4-BE49-F238E27FC236}">
                    <a16:creationId xmlns:a16="http://schemas.microsoft.com/office/drawing/2014/main" id="{B68CF56D-0952-41F1-87BB-0329A925AE63}"/>
                  </a:ext>
                </a:extLst>
              </p:cNvPr>
              <p:cNvSpPr txBox="1">
                <a:spLocks noRot="1" noChangeAspect="1" noMove="1" noResize="1" noEditPoints="1" noAdjustHandles="1" noChangeArrowheads="1" noChangeShapeType="1" noTextEdit="1"/>
              </p:cNvSpPr>
              <p:nvPr/>
            </p:nvSpPr>
            <p:spPr>
              <a:xfrm>
                <a:off x="5336548" y="5172021"/>
                <a:ext cx="2142318" cy="802014"/>
              </a:xfrm>
              <a:prstGeom prst="rect">
                <a:avLst/>
              </a:prstGeom>
              <a:blipFill>
                <a:blip r:embed="rId6"/>
                <a:stretch>
                  <a:fillRect/>
                </a:stretch>
              </a:blipFill>
            </p:spPr>
            <p:txBody>
              <a:bodyPr/>
              <a:lstStyle/>
              <a:p>
                <a:r>
                  <a:rPr lang="zh-CN" altLang="en-US">
                    <a:noFill/>
                  </a:rPr>
                  <a:t> </a:t>
                </a:r>
              </a:p>
            </p:txBody>
          </p:sp>
        </mc:Fallback>
      </mc:AlternateContent>
      <p:sp>
        <p:nvSpPr>
          <p:cNvPr id="2" name="文本框 1"/>
          <p:cNvSpPr txBox="1"/>
          <p:nvPr/>
        </p:nvSpPr>
        <p:spPr>
          <a:xfrm>
            <a:off x="3626069" y="1676316"/>
            <a:ext cx="1261884" cy="415498"/>
          </a:xfrm>
          <a:prstGeom prst="rect">
            <a:avLst/>
          </a:prstGeom>
          <a:noFill/>
        </p:spPr>
        <p:txBody>
          <a:bodyPr wrap="none" rtlCol="0">
            <a:spAutoFit/>
          </a:bodyPr>
          <a:lstStyle/>
          <a:p>
            <a:r>
              <a:rPr lang="zh-CN" altLang="en-US" sz="2100" b="1" dirty="0">
                <a:solidFill>
                  <a:srgbClr val="C00000"/>
                </a:solidFill>
              </a:rPr>
              <a:t>混淆矩阵</a:t>
            </a:r>
          </a:p>
        </p:txBody>
      </p:sp>
    </p:spTree>
    <p:extLst>
      <p:ext uri="{BB962C8B-B14F-4D97-AF65-F5344CB8AC3E}">
        <p14:creationId xmlns:p14="http://schemas.microsoft.com/office/powerpoint/2010/main" val="352634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732841" y="1133872"/>
            <a:ext cx="3216422" cy="3624974"/>
          </a:xfrm>
          <a:prstGeom prst="rect">
            <a:avLst/>
          </a:prstGeom>
        </p:spPr>
      </p:pic>
      <p:pic>
        <p:nvPicPr>
          <p:cNvPr id="19" name="图片 18"/>
          <p:cNvPicPr>
            <a:picLocks noChangeAspect="1"/>
          </p:cNvPicPr>
          <p:nvPr/>
        </p:nvPicPr>
        <p:blipFill>
          <a:blip r:embed="rId4"/>
          <a:stretch>
            <a:fillRect/>
          </a:stretch>
        </p:blipFill>
        <p:spPr>
          <a:xfrm>
            <a:off x="4083155" y="1433418"/>
            <a:ext cx="3752308" cy="4426952"/>
          </a:xfrm>
          <a:prstGeom prst="rect">
            <a:avLst/>
          </a:prstGeom>
        </p:spPr>
      </p:pic>
    </p:spTree>
    <p:extLst>
      <p:ext uri="{BB962C8B-B14F-4D97-AF65-F5344CB8AC3E}">
        <p14:creationId xmlns:p14="http://schemas.microsoft.com/office/powerpoint/2010/main" val="32115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112" y="339883"/>
            <a:ext cx="1819601" cy="369332"/>
          </a:xfrm>
          <a:prstGeom prst="rect">
            <a:avLst/>
          </a:prstGeom>
        </p:spPr>
        <p:txBody>
          <a:bodyPr wrap="none">
            <a:spAutoFit/>
          </a:bodyPr>
          <a:lstStyle/>
          <a:p>
            <a:r>
              <a:rPr lang="en-US" altLang="zh-CN" b="1" dirty="0">
                <a:solidFill>
                  <a:schemeClr val="accent1"/>
                </a:solidFill>
                <a:ea typeface="굴림" pitchFamily="34" charset="-127"/>
              </a:rPr>
              <a:t>Confusion matrix</a:t>
            </a:r>
            <a:endParaRPr lang="zh-CN" altLang="en-US" b="1" dirty="0">
              <a:solidFill>
                <a:schemeClr val="accent1"/>
              </a:solidFill>
              <a:ea typeface="굴림" pitchFamily="34" charset="-127"/>
            </a:endParaRPr>
          </a:p>
        </p:txBody>
      </p:sp>
      <p:graphicFrame>
        <p:nvGraphicFramePr>
          <p:cNvPr id="4" name="表格 3"/>
          <p:cNvGraphicFramePr>
            <a:graphicFrameLocks noGrp="1"/>
          </p:cNvGraphicFramePr>
          <p:nvPr/>
        </p:nvGraphicFramePr>
        <p:xfrm>
          <a:off x="299241" y="1600584"/>
          <a:ext cx="8529882" cy="1116240"/>
        </p:xfrm>
        <a:graphic>
          <a:graphicData uri="http://schemas.openxmlformats.org/drawingml/2006/table">
            <a:tbl>
              <a:tblPr firstRow="1" firstCol="1" bandRow="1">
                <a:tableStyleId>{7DF18680-E054-41AD-8BC1-D1AEF772440D}</a:tableStyleId>
              </a:tblPr>
              <a:tblGrid>
                <a:gridCol w="1248846">
                  <a:extLst>
                    <a:ext uri="{9D8B030D-6E8A-4147-A177-3AD203B41FA5}">
                      <a16:colId xmlns:a16="http://schemas.microsoft.com/office/drawing/2014/main" val="4267151644"/>
                    </a:ext>
                  </a:extLst>
                </a:gridCol>
                <a:gridCol w="606753">
                  <a:extLst>
                    <a:ext uri="{9D8B030D-6E8A-4147-A177-3AD203B41FA5}">
                      <a16:colId xmlns:a16="http://schemas.microsoft.com/office/drawing/2014/main" val="3030536846"/>
                    </a:ext>
                  </a:extLst>
                </a:gridCol>
                <a:gridCol w="606753">
                  <a:extLst>
                    <a:ext uri="{9D8B030D-6E8A-4147-A177-3AD203B41FA5}">
                      <a16:colId xmlns:a16="http://schemas.microsoft.com/office/drawing/2014/main" val="4174266627"/>
                    </a:ext>
                  </a:extLst>
                </a:gridCol>
                <a:gridCol w="606753">
                  <a:extLst>
                    <a:ext uri="{9D8B030D-6E8A-4147-A177-3AD203B41FA5}">
                      <a16:colId xmlns:a16="http://schemas.microsoft.com/office/drawing/2014/main" val="2072973224"/>
                    </a:ext>
                  </a:extLst>
                </a:gridCol>
                <a:gridCol w="606753">
                  <a:extLst>
                    <a:ext uri="{9D8B030D-6E8A-4147-A177-3AD203B41FA5}">
                      <a16:colId xmlns:a16="http://schemas.microsoft.com/office/drawing/2014/main" val="707894185"/>
                    </a:ext>
                  </a:extLst>
                </a:gridCol>
                <a:gridCol w="606753">
                  <a:extLst>
                    <a:ext uri="{9D8B030D-6E8A-4147-A177-3AD203B41FA5}">
                      <a16:colId xmlns:a16="http://schemas.microsoft.com/office/drawing/2014/main" val="676198699"/>
                    </a:ext>
                  </a:extLst>
                </a:gridCol>
                <a:gridCol w="606753">
                  <a:extLst>
                    <a:ext uri="{9D8B030D-6E8A-4147-A177-3AD203B41FA5}">
                      <a16:colId xmlns:a16="http://schemas.microsoft.com/office/drawing/2014/main" val="954429542"/>
                    </a:ext>
                  </a:extLst>
                </a:gridCol>
                <a:gridCol w="606753">
                  <a:extLst>
                    <a:ext uri="{9D8B030D-6E8A-4147-A177-3AD203B41FA5}">
                      <a16:colId xmlns:a16="http://schemas.microsoft.com/office/drawing/2014/main" val="566004709"/>
                    </a:ext>
                  </a:extLst>
                </a:gridCol>
                <a:gridCol w="606753">
                  <a:extLst>
                    <a:ext uri="{9D8B030D-6E8A-4147-A177-3AD203B41FA5}">
                      <a16:colId xmlns:a16="http://schemas.microsoft.com/office/drawing/2014/main" val="3878682163"/>
                    </a:ext>
                  </a:extLst>
                </a:gridCol>
                <a:gridCol w="606753">
                  <a:extLst>
                    <a:ext uri="{9D8B030D-6E8A-4147-A177-3AD203B41FA5}">
                      <a16:colId xmlns:a16="http://schemas.microsoft.com/office/drawing/2014/main" val="4072437609"/>
                    </a:ext>
                  </a:extLst>
                </a:gridCol>
                <a:gridCol w="606753">
                  <a:extLst>
                    <a:ext uri="{9D8B030D-6E8A-4147-A177-3AD203B41FA5}">
                      <a16:colId xmlns:a16="http://schemas.microsoft.com/office/drawing/2014/main" val="1583090054"/>
                    </a:ext>
                  </a:extLst>
                </a:gridCol>
                <a:gridCol w="606753">
                  <a:extLst>
                    <a:ext uri="{9D8B030D-6E8A-4147-A177-3AD203B41FA5}">
                      <a16:colId xmlns:a16="http://schemas.microsoft.com/office/drawing/2014/main" val="2287974234"/>
                    </a:ext>
                  </a:extLst>
                </a:gridCol>
                <a:gridCol w="606753">
                  <a:extLst>
                    <a:ext uri="{9D8B030D-6E8A-4147-A177-3AD203B41FA5}">
                      <a16:colId xmlns:a16="http://schemas.microsoft.com/office/drawing/2014/main" val="2272144902"/>
                    </a:ext>
                  </a:extLst>
                </a:gridCol>
              </a:tblGrid>
              <a:tr h="416967">
                <a:tc>
                  <a:txBody>
                    <a:bodyPr/>
                    <a:lstStyle/>
                    <a:p>
                      <a:pPr algn="ctr">
                        <a:spcAft>
                          <a:spcPts val="0"/>
                        </a:spcAft>
                      </a:pPr>
                      <a:r>
                        <a:rPr lang="en-US" altLang="zh-CN" sz="1500" kern="100" dirty="0">
                          <a:effectLst/>
                          <a:latin typeface="等线" panose="02010600030101010101" pitchFamily="2" charset="-122"/>
                          <a:ea typeface="等线" panose="02010600030101010101" pitchFamily="2" charset="-122"/>
                        </a:rPr>
                        <a:t>No.</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1</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2</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3</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4</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6</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7</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a:effectLst/>
                          <a:latin typeface="等线" panose="02010600030101010101" pitchFamily="2" charset="-122"/>
                          <a:ea typeface="等线" panose="02010600030101010101" pitchFamily="2" charset="-122"/>
                        </a:rPr>
                        <a:t>8</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9</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10</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11</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12</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extLst>
                  <a:ext uri="{0D108BD9-81ED-4DB2-BD59-A6C34878D82A}">
                    <a16:rowId xmlns:a16="http://schemas.microsoft.com/office/drawing/2014/main" val="762646225"/>
                  </a:ext>
                </a:extLst>
              </a:tr>
              <a:tr h="282306">
                <a:tc>
                  <a:txBody>
                    <a:bodyPr/>
                    <a:lstStyle/>
                    <a:p>
                      <a:pPr algn="ctr">
                        <a:spcAft>
                          <a:spcPts val="0"/>
                        </a:spcAft>
                      </a:pPr>
                      <a:r>
                        <a:rPr lang="en-US" altLang="zh-CN" sz="1500" kern="100" dirty="0">
                          <a:effectLst/>
                          <a:latin typeface="等线" panose="02010600030101010101" pitchFamily="2" charset="-122"/>
                          <a:ea typeface="等线" panose="02010600030101010101" pitchFamily="2" charset="-122"/>
                        </a:rPr>
                        <a:t>Ground</a:t>
                      </a:r>
                      <a:r>
                        <a:rPr lang="en-US" altLang="zh-CN" sz="1500" kern="100" baseline="0" dirty="0">
                          <a:effectLst/>
                          <a:latin typeface="等线" panose="02010600030101010101" pitchFamily="2" charset="-122"/>
                          <a:ea typeface="等线" panose="02010600030101010101" pitchFamily="2" charset="-122"/>
                        </a:rPr>
                        <a:t> Truth</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P</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P</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P</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P</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F</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extLst>
                  <a:ext uri="{0D108BD9-81ED-4DB2-BD59-A6C34878D82A}">
                    <a16:rowId xmlns:a16="http://schemas.microsoft.com/office/drawing/2014/main" val="1907940720"/>
                  </a:ext>
                </a:extLst>
              </a:tr>
              <a:tr h="416967">
                <a:tc>
                  <a:txBody>
                    <a:bodyPr/>
                    <a:lstStyle/>
                    <a:p>
                      <a:pPr algn="ctr">
                        <a:spcAft>
                          <a:spcPts val="0"/>
                        </a:spcAft>
                      </a:pPr>
                      <a:r>
                        <a:rPr lang="en-US" altLang="zh-CN" sz="1500" kern="100" baseline="0" dirty="0" err="1">
                          <a:effectLst/>
                          <a:latin typeface="等线" panose="02010600030101010101" pitchFamily="2" charset="-122"/>
                          <a:ea typeface="等线" panose="02010600030101010101" pitchFamily="2" charset="-122"/>
                        </a:rPr>
                        <a:t>Tempreture</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40</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39</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38.7</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38.6</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38.3</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38.1</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37.8</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37.6</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37.4</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500" kern="100" dirty="0">
                          <a:effectLst/>
                          <a:latin typeface="等线" panose="02010600030101010101" pitchFamily="2" charset="-122"/>
                          <a:ea typeface="等线" panose="02010600030101010101" pitchFamily="2" charset="-122"/>
                        </a:rPr>
                        <a:t>37.2</a:t>
                      </a:r>
                      <a:r>
                        <a:rPr lang="zh-CN" altLang="zh-CN" sz="1500" kern="100" dirty="0">
                          <a:effectLst/>
                          <a:latin typeface="等线" panose="02010600030101010101" pitchFamily="2" charset="-122"/>
                          <a:ea typeface="等线" panose="02010600030101010101" pitchFamily="2" charset="-122"/>
                        </a:rPr>
                        <a:t>°</a:t>
                      </a:r>
                      <a:r>
                        <a:rPr lang="en-US" altLang="zh-CN" sz="1500" kern="100" dirty="0">
                          <a:effectLst/>
                          <a:latin typeface="等线" panose="02010600030101010101" pitchFamily="2" charset="-122"/>
                          <a:ea typeface="等线" panose="02010600030101010101" pitchFamily="2" charset="-122"/>
                        </a:rPr>
                        <a:t>C</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sz="1500" kern="100" dirty="0">
                          <a:effectLst/>
                          <a:latin typeface="等线" panose="02010600030101010101" pitchFamily="2" charset="-122"/>
                          <a:ea typeface="等线" panose="02010600030101010101" pitchFamily="2" charset="-122"/>
                        </a:rPr>
                        <a:t>37</a:t>
                      </a:r>
                      <a:r>
                        <a:rPr lang="zh-CN" sz="1500" kern="100" dirty="0">
                          <a:effectLst/>
                          <a:latin typeface="等线" panose="02010600030101010101" pitchFamily="2" charset="-122"/>
                          <a:ea typeface="等线" panose="02010600030101010101" pitchFamily="2" charset="-122"/>
                        </a:rPr>
                        <a:t>°</a:t>
                      </a:r>
                      <a:r>
                        <a:rPr lang="en-US"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tc>
                  <a:txBody>
                    <a:bodyPr/>
                    <a:lstStyle/>
                    <a:p>
                      <a:pPr algn="just">
                        <a:spcAft>
                          <a:spcPts val="0"/>
                        </a:spcAft>
                      </a:pPr>
                      <a:r>
                        <a:rPr lang="en-US" altLang="zh-CN" sz="1500" kern="100" dirty="0">
                          <a:effectLst/>
                          <a:latin typeface="等线" panose="02010600030101010101" pitchFamily="2" charset="-122"/>
                          <a:ea typeface="等线" panose="02010600030101010101" pitchFamily="2" charset="-122"/>
                        </a:rPr>
                        <a:t>36.6</a:t>
                      </a:r>
                      <a:r>
                        <a:rPr lang="zh-CN" altLang="zh-CN" sz="1500" kern="100" dirty="0">
                          <a:effectLst/>
                          <a:latin typeface="等线" panose="02010600030101010101" pitchFamily="2" charset="-122"/>
                          <a:ea typeface="等线" panose="02010600030101010101" pitchFamily="2" charset="-122"/>
                        </a:rPr>
                        <a:t>°</a:t>
                      </a:r>
                      <a:r>
                        <a:rPr lang="en-US" altLang="zh-CN" sz="1500" kern="100" dirty="0">
                          <a:effectLst/>
                          <a:latin typeface="等线" panose="02010600030101010101" pitchFamily="2" charset="-122"/>
                          <a:ea typeface="等线" panose="02010600030101010101" pitchFamily="2" charset="-122"/>
                        </a:rPr>
                        <a:t>C</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197" marR="22197" marT="0" marB="0" anchor="ctr"/>
                </a:tc>
                <a:extLst>
                  <a:ext uri="{0D108BD9-81ED-4DB2-BD59-A6C34878D82A}">
                    <a16:rowId xmlns:a16="http://schemas.microsoft.com/office/drawing/2014/main" val="1646444074"/>
                  </a:ext>
                </a:extLst>
              </a:tr>
            </a:tbl>
          </a:graphicData>
        </a:graphic>
      </p:graphicFrame>
      <p:sp>
        <p:nvSpPr>
          <p:cNvPr id="3" name="文本框 2"/>
          <p:cNvSpPr txBox="1"/>
          <p:nvPr/>
        </p:nvSpPr>
        <p:spPr>
          <a:xfrm>
            <a:off x="299241" y="3351271"/>
            <a:ext cx="2261517" cy="300082"/>
          </a:xfrm>
          <a:prstGeom prst="rect">
            <a:avLst/>
          </a:prstGeom>
          <a:noFill/>
        </p:spPr>
        <p:txBody>
          <a:bodyPr wrap="none" rtlCol="0">
            <a:spAutoFit/>
          </a:bodyPr>
          <a:lstStyle/>
          <a:p>
            <a:r>
              <a:rPr lang="en-US" altLang="zh-CN" sz="1350" dirty="0" err="1"/>
              <a:t>Threshhold</a:t>
            </a:r>
            <a:r>
              <a:rPr lang="en-US" altLang="zh-CN" sz="1350" dirty="0"/>
              <a:t> parameter T= 36  </a:t>
            </a:r>
            <a:endParaRPr lang="zh-CN" altLang="en-US" sz="1350" dirty="0"/>
          </a:p>
        </p:txBody>
      </p:sp>
      <p:graphicFrame>
        <p:nvGraphicFramePr>
          <p:cNvPr id="6" name="表格 5"/>
          <p:cNvGraphicFramePr>
            <a:graphicFrameLocks noGrp="1"/>
          </p:cNvGraphicFramePr>
          <p:nvPr/>
        </p:nvGraphicFramePr>
        <p:xfrm>
          <a:off x="559592" y="3785593"/>
          <a:ext cx="1695097" cy="1090962"/>
        </p:xfrm>
        <a:graphic>
          <a:graphicData uri="http://schemas.openxmlformats.org/drawingml/2006/table">
            <a:tbl>
              <a:tblPr firstRow="1" firstCol="1" bandRow="1">
                <a:tableStyleId>{5C22544A-7EE6-4342-B048-85BDC9FD1C3A}</a:tableStyleId>
              </a:tblPr>
              <a:tblGrid>
                <a:gridCol w="511507">
                  <a:extLst>
                    <a:ext uri="{9D8B030D-6E8A-4147-A177-3AD203B41FA5}">
                      <a16:colId xmlns:a16="http://schemas.microsoft.com/office/drawing/2014/main" val="3530104396"/>
                    </a:ext>
                  </a:extLst>
                </a:gridCol>
                <a:gridCol w="591656">
                  <a:extLst>
                    <a:ext uri="{9D8B030D-6E8A-4147-A177-3AD203B41FA5}">
                      <a16:colId xmlns:a16="http://schemas.microsoft.com/office/drawing/2014/main" val="727676747"/>
                    </a:ext>
                  </a:extLst>
                </a:gridCol>
                <a:gridCol w="591934">
                  <a:extLst>
                    <a:ext uri="{9D8B030D-6E8A-4147-A177-3AD203B41FA5}">
                      <a16:colId xmlns:a16="http://schemas.microsoft.com/office/drawing/2014/main" val="972213509"/>
                    </a:ext>
                  </a:extLst>
                </a:gridCol>
              </a:tblGrid>
              <a:tr h="418370">
                <a:tc>
                  <a:txBody>
                    <a:bodyPr/>
                    <a:lstStyle/>
                    <a:p>
                      <a:pPr algn="just">
                        <a:spcAft>
                          <a:spcPts val="0"/>
                        </a:spcAft>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049074712"/>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284900845"/>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98554015"/>
                  </a:ext>
                </a:extLst>
              </a:tr>
            </a:tbl>
          </a:graphicData>
        </a:graphic>
      </p:graphicFrame>
      <p:sp>
        <p:nvSpPr>
          <p:cNvPr id="7" name="文本框 6"/>
          <p:cNvSpPr txBox="1"/>
          <p:nvPr/>
        </p:nvSpPr>
        <p:spPr>
          <a:xfrm>
            <a:off x="3159457" y="3352414"/>
            <a:ext cx="647934" cy="300082"/>
          </a:xfrm>
          <a:prstGeom prst="rect">
            <a:avLst/>
          </a:prstGeom>
          <a:noFill/>
        </p:spPr>
        <p:txBody>
          <a:bodyPr wrap="none" rtlCol="0">
            <a:spAutoFit/>
          </a:bodyPr>
          <a:lstStyle/>
          <a:p>
            <a:r>
              <a:rPr lang="en-US" altLang="zh-CN" sz="1350" dirty="0"/>
              <a:t>T= 38  </a:t>
            </a:r>
            <a:endParaRPr lang="zh-CN" altLang="en-US" sz="1350" dirty="0"/>
          </a:p>
        </p:txBody>
      </p:sp>
      <p:graphicFrame>
        <p:nvGraphicFramePr>
          <p:cNvPr id="8" name="表格 7"/>
          <p:cNvGraphicFramePr>
            <a:graphicFrameLocks noGrp="1"/>
          </p:cNvGraphicFramePr>
          <p:nvPr/>
        </p:nvGraphicFramePr>
        <p:xfrm>
          <a:off x="2613795" y="3785593"/>
          <a:ext cx="1695097" cy="1090962"/>
        </p:xfrm>
        <a:graphic>
          <a:graphicData uri="http://schemas.openxmlformats.org/drawingml/2006/table">
            <a:tbl>
              <a:tblPr firstRow="1" firstCol="1" bandRow="1">
                <a:tableStyleId>{5C22544A-7EE6-4342-B048-85BDC9FD1C3A}</a:tableStyleId>
              </a:tblPr>
              <a:tblGrid>
                <a:gridCol w="511507">
                  <a:extLst>
                    <a:ext uri="{9D8B030D-6E8A-4147-A177-3AD203B41FA5}">
                      <a16:colId xmlns:a16="http://schemas.microsoft.com/office/drawing/2014/main" val="3530104396"/>
                    </a:ext>
                  </a:extLst>
                </a:gridCol>
                <a:gridCol w="591656">
                  <a:extLst>
                    <a:ext uri="{9D8B030D-6E8A-4147-A177-3AD203B41FA5}">
                      <a16:colId xmlns:a16="http://schemas.microsoft.com/office/drawing/2014/main" val="727676747"/>
                    </a:ext>
                  </a:extLst>
                </a:gridCol>
                <a:gridCol w="591934">
                  <a:extLst>
                    <a:ext uri="{9D8B030D-6E8A-4147-A177-3AD203B41FA5}">
                      <a16:colId xmlns:a16="http://schemas.microsoft.com/office/drawing/2014/main" val="972213509"/>
                    </a:ext>
                  </a:extLst>
                </a:gridCol>
              </a:tblGrid>
              <a:tr h="418370">
                <a:tc>
                  <a:txBody>
                    <a:bodyPr/>
                    <a:lstStyle/>
                    <a:p>
                      <a:pPr algn="just">
                        <a:spcAft>
                          <a:spcPts val="0"/>
                        </a:spcAft>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049074712"/>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marL="0" algn="ctr">
                        <a:spcAft>
                          <a:spcPts val="0"/>
                        </a:spcAft>
                      </a:pPr>
                      <a:r>
                        <a:rPr lang="en-US" altLang="zh-CN" sz="1800" kern="100" dirty="0">
                          <a:solidFill>
                            <a:schemeClr val="dk1"/>
                          </a:solidFill>
                          <a:effectLst/>
                          <a:latin typeface="+mn-lt"/>
                          <a:ea typeface="+mn-ea"/>
                          <a:cs typeface="+mn-cs"/>
                        </a:rPr>
                        <a:t>3</a:t>
                      </a:r>
                      <a:endParaRPr lang="zh-CN" sz="1800" kern="100" dirty="0">
                        <a:solidFill>
                          <a:schemeClr val="dk1"/>
                        </a:solidFill>
                        <a:effectLst/>
                        <a:latin typeface="+mn-lt"/>
                        <a:ea typeface="+mn-ea"/>
                        <a:cs typeface="+mn-cs"/>
                      </a:endParaRPr>
                    </a:p>
                  </a:txBody>
                  <a:tcPr marL="24084" marR="24084" marT="0" marB="0"/>
                </a:tc>
                <a:tc>
                  <a:txBody>
                    <a:bodyPr/>
                    <a:lstStyle/>
                    <a:p>
                      <a:pPr algn="ctr">
                        <a:spcAft>
                          <a:spcPts val="0"/>
                        </a:spcAft>
                      </a:pPr>
                      <a:r>
                        <a:rPr lang="en-US" altLang="zh-CN" sz="1800" kern="100" dirty="0">
                          <a:effectLst/>
                          <a:latin typeface="+mn-lt"/>
                          <a:ea typeface="+mn-ea"/>
                          <a:cs typeface="+mn-cs"/>
                        </a:rPr>
                        <a: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284900845"/>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98554015"/>
                  </a:ext>
                </a:extLst>
              </a:tr>
            </a:tbl>
          </a:graphicData>
        </a:graphic>
      </p:graphicFrame>
      <p:sp>
        <p:nvSpPr>
          <p:cNvPr id="9" name="文本框 8"/>
          <p:cNvSpPr txBox="1"/>
          <p:nvPr/>
        </p:nvSpPr>
        <p:spPr>
          <a:xfrm>
            <a:off x="5243330" y="3352414"/>
            <a:ext cx="740908" cy="300082"/>
          </a:xfrm>
          <a:prstGeom prst="rect">
            <a:avLst/>
          </a:prstGeom>
          <a:noFill/>
        </p:spPr>
        <p:txBody>
          <a:bodyPr wrap="none" rtlCol="0">
            <a:spAutoFit/>
          </a:bodyPr>
          <a:lstStyle/>
          <a:p>
            <a:r>
              <a:rPr lang="en-US" altLang="zh-CN" sz="1350" dirty="0"/>
              <a:t>T= 38.5 </a:t>
            </a:r>
            <a:endParaRPr lang="zh-CN" altLang="en-US" sz="1350" dirty="0"/>
          </a:p>
        </p:txBody>
      </p:sp>
      <p:graphicFrame>
        <p:nvGraphicFramePr>
          <p:cNvPr id="10" name="表格 9"/>
          <p:cNvGraphicFramePr>
            <a:graphicFrameLocks noGrp="1"/>
          </p:cNvGraphicFramePr>
          <p:nvPr/>
        </p:nvGraphicFramePr>
        <p:xfrm>
          <a:off x="4667998" y="3789020"/>
          <a:ext cx="1695097" cy="1090962"/>
        </p:xfrm>
        <a:graphic>
          <a:graphicData uri="http://schemas.openxmlformats.org/drawingml/2006/table">
            <a:tbl>
              <a:tblPr firstRow="1" firstCol="1" bandRow="1">
                <a:tableStyleId>{5C22544A-7EE6-4342-B048-85BDC9FD1C3A}</a:tableStyleId>
              </a:tblPr>
              <a:tblGrid>
                <a:gridCol w="511507">
                  <a:extLst>
                    <a:ext uri="{9D8B030D-6E8A-4147-A177-3AD203B41FA5}">
                      <a16:colId xmlns:a16="http://schemas.microsoft.com/office/drawing/2014/main" val="3530104396"/>
                    </a:ext>
                  </a:extLst>
                </a:gridCol>
                <a:gridCol w="591656">
                  <a:extLst>
                    <a:ext uri="{9D8B030D-6E8A-4147-A177-3AD203B41FA5}">
                      <a16:colId xmlns:a16="http://schemas.microsoft.com/office/drawing/2014/main" val="727676747"/>
                    </a:ext>
                  </a:extLst>
                </a:gridCol>
                <a:gridCol w="591934">
                  <a:extLst>
                    <a:ext uri="{9D8B030D-6E8A-4147-A177-3AD203B41FA5}">
                      <a16:colId xmlns:a16="http://schemas.microsoft.com/office/drawing/2014/main" val="972213509"/>
                    </a:ext>
                  </a:extLst>
                </a:gridCol>
              </a:tblGrid>
              <a:tr h="418370">
                <a:tc>
                  <a:txBody>
                    <a:bodyPr/>
                    <a:lstStyle/>
                    <a:p>
                      <a:pPr algn="just">
                        <a:spcAft>
                          <a:spcPts val="0"/>
                        </a:spcAft>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049074712"/>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284900845"/>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98554015"/>
                  </a:ext>
                </a:extLst>
              </a:tr>
            </a:tbl>
          </a:graphicData>
        </a:graphic>
      </p:graphicFrame>
      <p:sp>
        <p:nvSpPr>
          <p:cNvPr id="11" name="文本框 10"/>
          <p:cNvSpPr txBox="1"/>
          <p:nvPr/>
        </p:nvSpPr>
        <p:spPr>
          <a:xfrm>
            <a:off x="7267863" y="3351271"/>
            <a:ext cx="779381" cy="300082"/>
          </a:xfrm>
          <a:prstGeom prst="rect">
            <a:avLst/>
          </a:prstGeom>
          <a:noFill/>
        </p:spPr>
        <p:txBody>
          <a:bodyPr wrap="none" rtlCol="0">
            <a:spAutoFit/>
          </a:bodyPr>
          <a:lstStyle/>
          <a:p>
            <a:r>
              <a:rPr lang="en-US" altLang="zh-CN" sz="1350" dirty="0"/>
              <a:t>T= 38.8  </a:t>
            </a:r>
            <a:endParaRPr lang="zh-CN" altLang="en-US" sz="1350" dirty="0"/>
          </a:p>
        </p:txBody>
      </p:sp>
      <p:graphicFrame>
        <p:nvGraphicFramePr>
          <p:cNvPr id="12" name="表格 11"/>
          <p:cNvGraphicFramePr>
            <a:graphicFrameLocks noGrp="1"/>
          </p:cNvGraphicFramePr>
          <p:nvPr/>
        </p:nvGraphicFramePr>
        <p:xfrm>
          <a:off x="6722201" y="3792859"/>
          <a:ext cx="1695097" cy="1090962"/>
        </p:xfrm>
        <a:graphic>
          <a:graphicData uri="http://schemas.openxmlformats.org/drawingml/2006/table">
            <a:tbl>
              <a:tblPr firstRow="1" firstCol="1" bandRow="1">
                <a:tableStyleId>{5C22544A-7EE6-4342-B048-85BDC9FD1C3A}</a:tableStyleId>
              </a:tblPr>
              <a:tblGrid>
                <a:gridCol w="511507">
                  <a:extLst>
                    <a:ext uri="{9D8B030D-6E8A-4147-A177-3AD203B41FA5}">
                      <a16:colId xmlns:a16="http://schemas.microsoft.com/office/drawing/2014/main" val="3530104396"/>
                    </a:ext>
                  </a:extLst>
                </a:gridCol>
                <a:gridCol w="591656">
                  <a:extLst>
                    <a:ext uri="{9D8B030D-6E8A-4147-A177-3AD203B41FA5}">
                      <a16:colId xmlns:a16="http://schemas.microsoft.com/office/drawing/2014/main" val="727676747"/>
                    </a:ext>
                  </a:extLst>
                </a:gridCol>
                <a:gridCol w="591934">
                  <a:extLst>
                    <a:ext uri="{9D8B030D-6E8A-4147-A177-3AD203B41FA5}">
                      <a16:colId xmlns:a16="http://schemas.microsoft.com/office/drawing/2014/main" val="972213509"/>
                    </a:ext>
                  </a:extLst>
                </a:gridCol>
              </a:tblGrid>
              <a:tr h="418370">
                <a:tc>
                  <a:txBody>
                    <a:bodyPr/>
                    <a:lstStyle/>
                    <a:p>
                      <a:pPr algn="just">
                        <a:spcAft>
                          <a:spcPts val="0"/>
                        </a:spcAft>
                      </a:pP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dirty="0">
                          <a:effectLst/>
                        </a:rPr>
                        <a:t>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sz="1800" kern="100">
                          <a:effectLst/>
                        </a:rPr>
                        <a:t>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049074712"/>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marL="0" algn="ctr">
                        <a:spcAft>
                          <a:spcPts val="0"/>
                        </a:spcAft>
                      </a:pPr>
                      <a:r>
                        <a:rPr lang="en-US" altLang="zh-CN" sz="1800" kern="100" dirty="0">
                          <a:solidFill>
                            <a:schemeClr val="dk1"/>
                          </a:solidFill>
                          <a:effectLst/>
                          <a:latin typeface="+mn-lt"/>
                          <a:ea typeface="+mn-ea"/>
                          <a:cs typeface="+mn-cs"/>
                        </a:rPr>
                        <a:t>2</a:t>
                      </a:r>
                      <a:endParaRPr lang="zh-CN" sz="1800" kern="100" dirty="0">
                        <a:solidFill>
                          <a:schemeClr val="dk1"/>
                        </a:solidFill>
                        <a:effectLst/>
                        <a:latin typeface="+mn-lt"/>
                        <a:ea typeface="+mn-ea"/>
                        <a:cs typeface="+mn-cs"/>
                      </a:endParaRPr>
                    </a:p>
                  </a:txBody>
                  <a:tcPr marL="24084" marR="24084" marT="0" marB="0"/>
                </a:tc>
                <a:tc>
                  <a:txBody>
                    <a:bodyPr/>
                    <a:lstStyle/>
                    <a:p>
                      <a:pPr algn="ctr">
                        <a:spcAft>
                          <a:spcPts val="0"/>
                        </a:spcAft>
                      </a:pPr>
                      <a:r>
                        <a:rPr lang="en-US" altLang="zh-CN" sz="1800" kern="100" dirty="0">
                          <a:effectLst/>
                          <a:latin typeface="+mn-lt"/>
                          <a:ea typeface="+mn-ea"/>
                          <a:cs typeface="+mn-cs"/>
                        </a:rPr>
                        <a:t>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284900845"/>
                  </a:ext>
                </a:extLst>
              </a:tr>
              <a:tr h="336296">
                <a:tc>
                  <a:txBody>
                    <a:bodyPr/>
                    <a:lstStyle/>
                    <a:p>
                      <a:pPr algn="ctr">
                        <a:spcAft>
                          <a:spcPts val="0"/>
                        </a:spcAft>
                      </a:pPr>
                      <a:r>
                        <a:rPr lang="en-US" altLang="zh-CN" sz="1800" kern="100" dirty="0">
                          <a:effectLst/>
                          <a:latin typeface="+mn-lt"/>
                          <a:ea typeface="+mn-ea"/>
                          <a:cs typeface="+mn-cs"/>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tc>
                  <a:txBody>
                    <a:bodyPr/>
                    <a:lstStyle/>
                    <a:p>
                      <a:pPr algn="ctr">
                        <a:spcAft>
                          <a:spcPts val="0"/>
                        </a:spcAft>
                      </a:pPr>
                      <a:r>
                        <a:rPr lang="en-US" altLang="zh-CN" sz="1800" kern="100" dirty="0">
                          <a:effectLst/>
                          <a:latin typeface="+mn-lt"/>
                          <a:ea typeface="+mn-ea"/>
                          <a:cs typeface="+mn-cs"/>
                        </a:rPr>
                        <a:t>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4084" marR="24084" marT="0" marB="0"/>
                </a:tc>
                <a:extLst>
                  <a:ext uri="{0D108BD9-81ED-4DB2-BD59-A6C34878D82A}">
                    <a16:rowId xmlns:a16="http://schemas.microsoft.com/office/drawing/2014/main" val="198554015"/>
                  </a:ext>
                </a:extLst>
              </a:tr>
            </a:tbl>
          </a:graphicData>
        </a:graphic>
      </p:graphicFrame>
      <p:sp>
        <p:nvSpPr>
          <p:cNvPr id="5" name="文本框 4"/>
          <p:cNvSpPr txBox="1"/>
          <p:nvPr/>
        </p:nvSpPr>
        <p:spPr>
          <a:xfrm>
            <a:off x="3056981" y="5048499"/>
            <a:ext cx="925253" cy="300082"/>
          </a:xfrm>
          <a:prstGeom prst="rect">
            <a:avLst/>
          </a:prstGeom>
          <a:noFill/>
        </p:spPr>
        <p:txBody>
          <a:bodyPr wrap="none" rtlCol="0">
            <a:spAutoFit/>
          </a:bodyPr>
          <a:lstStyle/>
          <a:p>
            <a:r>
              <a:rPr lang="en-US" altLang="zh-CN" sz="1350" dirty="0"/>
              <a:t>TPR = 0.75</a:t>
            </a:r>
            <a:endParaRPr lang="zh-CN" altLang="en-US" sz="1350" dirty="0"/>
          </a:p>
        </p:txBody>
      </p:sp>
      <p:sp>
        <p:nvSpPr>
          <p:cNvPr id="14" name="文本框 13"/>
          <p:cNvSpPr txBox="1"/>
          <p:nvPr/>
        </p:nvSpPr>
        <p:spPr>
          <a:xfrm>
            <a:off x="3068687" y="5335495"/>
            <a:ext cx="1008609" cy="300082"/>
          </a:xfrm>
          <a:prstGeom prst="rect">
            <a:avLst/>
          </a:prstGeom>
          <a:noFill/>
        </p:spPr>
        <p:txBody>
          <a:bodyPr wrap="none" rtlCol="0">
            <a:spAutoFit/>
          </a:bodyPr>
          <a:lstStyle/>
          <a:p>
            <a:r>
              <a:rPr lang="en-US" altLang="zh-CN" sz="1350" dirty="0"/>
              <a:t>FPR = 0.375</a:t>
            </a:r>
            <a:endParaRPr lang="zh-CN" altLang="en-US" sz="1350" dirty="0"/>
          </a:p>
        </p:txBody>
      </p:sp>
      <p:sp>
        <p:nvSpPr>
          <p:cNvPr id="15" name="文本框 14"/>
          <p:cNvSpPr txBox="1"/>
          <p:nvPr/>
        </p:nvSpPr>
        <p:spPr>
          <a:xfrm>
            <a:off x="995638" y="5048499"/>
            <a:ext cx="705642" cy="300082"/>
          </a:xfrm>
          <a:prstGeom prst="rect">
            <a:avLst/>
          </a:prstGeom>
          <a:noFill/>
        </p:spPr>
        <p:txBody>
          <a:bodyPr wrap="none" rtlCol="0">
            <a:spAutoFit/>
          </a:bodyPr>
          <a:lstStyle/>
          <a:p>
            <a:r>
              <a:rPr lang="en-US" altLang="zh-CN" sz="1350" dirty="0"/>
              <a:t>TPR = 1</a:t>
            </a:r>
            <a:endParaRPr lang="zh-CN" altLang="en-US" sz="1350" dirty="0"/>
          </a:p>
        </p:txBody>
      </p:sp>
      <p:sp>
        <p:nvSpPr>
          <p:cNvPr id="16" name="文本框 15"/>
          <p:cNvSpPr txBox="1"/>
          <p:nvPr/>
        </p:nvSpPr>
        <p:spPr>
          <a:xfrm>
            <a:off x="1007345" y="5335495"/>
            <a:ext cx="700833" cy="300082"/>
          </a:xfrm>
          <a:prstGeom prst="rect">
            <a:avLst/>
          </a:prstGeom>
          <a:noFill/>
        </p:spPr>
        <p:txBody>
          <a:bodyPr wrap="none" rtlCol="0">
            <a:spAutoFit/>
          </a:bodyPr>
          <a:lstStyle/>
          <a:p>
            <a:r>
              <a:rPr lang="en-US" altLang="zh-CN" sz="1350" dirty="0"/>
              <a:t>FPR = 1</a:t>
            </a:r>
            <a:endParaRPr lang="zh-CN" altLang="en-US" sz="1350" dirty="0"/>
          </a:p>
        </p:txBody>
      </p:sp>
      <p:sp>
        <p:nvSpPr>
          <p:cNvPr id="17" name="文本框 16"/>
          <p:cNvSpPr txBox="1"/>
          <p:nvPr/>
        </p:nvSpPr>
        <p:spPr>
          <a:xfrm>
            <a:off x="5060588" y="5024299"/>
            <a:ext cx="837089" cy="300082"/>
          </a:xfrm>
          <a:prstGeom prst="rect">
            <a:avLst/>
          </a:prstGeom>
          <a:noFill/>
        </p:spPr>
        <p:txBody>
          <a:bodyPr wrap="none" rtlCol="0">
            <a:spAutoFit/>
          </a:bodyPr>
          <a:lstStyle/>
          <a:p>
            <a:r>
              <a:rPr lang="en-US" altLang="zh-CN" sz="1350" dirty="0"/>
              <a:t>TPR = 0.5</a:t>
            </a:r>
            <a:endParaRPr lang="zh-CN" altLang="en-US" sz="1350" dirty="0"/>
          </a:p>
        </p:txBody>
      </p:sp>
      <p:sp>
        <p:nvSpPr>
          <p:cNvPr id="18" name="文本框 17"/>
          <p:cNvSpPr txBox="1"/>
          <p:nvPr/>
        </p:nvSpPr>
        <p:spPr>
          <a:xfrm>
            <a:off x="5072294" y="5311295"/>
            <a:ext cx="920445" cy="300082"/>
          </a:xfrm>
          <a:prstGeom prst="rect">
            <a:avLst/>
          </a:prstGeom>
          <a:noFill/>
        </p:spPr>
        <p:txBody>
          <a:bodyPr wrap="none" rtlCol="0">
            <a:spAutoFit/>
          </a:bodyPr>
          <a:lstStyle/>
          <a:p>
            <a:r>
              <a:rPr lang="en-US" altLang="zh-CN" sz="1350" dirty="0"/>
              <a:t>FPR = 0.25</a:t>
            </a:r>
            <a:endParaRPr lang="zh-CN" altLang="en-US" sz="1350" dirty="0"/>
          </a:p>
        </p:txBody>
      </p:sp>
      <p:sp>
        <p:nvSpPr>
          <p:cNvPr id="19" name="文本框 18"/>
          <p:cNvSpPr txBox="1"/>
          <p:nvPr/>
        </p:nvSpPr>
        <p:spPr>
          <a:xfrm>
            <a:off x="7069004" y="5005430"/>
            <a:ext cx="837089" cy="300082"/>
          </a:xfrm>
          <a:prstGeom prst="rect">
            <a:avLst/>
          </a:prstGeom>
          <a:noFill/>
        </p:spPr>
        <p:txBody>
          <a:bodyPr wrap="none" rtlCol="0">
            <a:spAutoFit/>
          </a:bodyPr>
          <a:lstStyle/>
          <a:p>
            <a:r>
              <a:rPr lang="en-US" altLang="zh-CN" sz="1350" dirty="0"/>
              <a:t>TPR = 0.5</a:t>
            </a:r>
            <a:endParaRPr lang="zh-CN" altLang="en-US" sz="1350" dirty="0"/>
          </a:p>
        </p:txBody>
      </p:sp>
      <p:sp>
        <p:nvSpPr>
          <p:cNvPr id="20" name="文本框 19"/>
          <p:cNvSpPr txBox="1"/>
          <p:nvPr/>
        </p:nvSpPr>
        <p:spPr>
          <a:xfrm>
            <a:off x="7080710" y="5292426"/>
            <a:ext cx="700833" cy="300082"/>
          </a:xfrm>
          <a:prstGeom prst="rect">
            <a:avLst/>
          </a:prstGeom>
          <a:noFill/>
        </p:spPr>
        <p:txBody>
          <a:bodyPr wrap="none" rtlCol="0">
            <a:spAutoFit/>
          </a:bodyPr>
          <a:lstStyle/>
          <a:p>
            <a:r>
              <a:rPr lang="en-US" altLang="zh-CN" sz="1350" dirty="0"/>
              <a:t>FPR = 0</a:t>
            </a:r>
            <a:endParaRPr lang="zh-CN" altLang="en-US" sz="1350" dirty="0"/>
          </a:p>
        </p:txBody>
      </p:sp>
      <p:sp>
        <p:nvSpPr>
          <p:cNvPr id="13" name="文本框 12">
            <a:extLst>
              <a:ext uri="{FF2B5EF4-FFF2-40B4-BE49-F238E27FC236}">
                <a16:creationId xmlns:a16="http://schemas.microsoft.com/office/drawing/2014/main" id="{B291A1C0-B6BA-0B49-1C4A-3F099BC42D14}"/>
              </a:ext>
            </a:extLst>
          </p:cNvPr>
          <p:cNvSpPr txBox="1"/>
          <p:nvPr/>
        </p:nvSpPr>
        <p:spPr>
          <a:xfrm>
            <a:off x="236112" y="2849800"/>
            <a:ext cx="2478564" cy="300082"/>
          </a:xfrm>
          <a:prstGeom prst="rect">
            <a:avLst/>
          </a:prstGeom>
          <a:noFill/>
        </p:spPr>
        <p:txBody>
          <a:bodyPr wrap="none" rtlCol="0">
            <a:spAutoFit/>
          </a:bodyPr>
          <a:lstStyle/>
          <a:p>
            <a:r>
              <a:rPr lang="zh-CN" altLang="en-US" sz="1350" dirty="0"/>
              <a:t>体温超过阈值判为 </a:t>
            </a:r>
            <a:r>
              <a:rPr lang="en-US" altLang="zh-CN" sz="1350" dirty="0"/>
              <a:t>+</a:t>
            </a:r>
            <a:r>
              <a:rPr lang="zh-CN" altLang="en-US" sz="1350" dirty="0"/>
              <a:t>，否则为 </a:t>
            </a:r>
            <a:r>
              <a:rPr lang="en-US" altLang="zh-CN" sz="1350" dirty="0"/>
              <a:t>-</a:t>
            </a:r>
            <a:endParaRPr lang="zh-CN" altLang="en-US" sz="1350" dirty="0"/>
          </a:p>
        </p:txBody>
      </p:sp>
    </p:spTree>
    <p:extLst>
      <p:ext uri="{BB962C8B-B14F-4D97-AF65-F5344CB8AC3E}">
        <p14:creationId xmlns:p14="http://schemas.microsoft.com/office/powerpoint/2010/main" val="313265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EB370-5786-C08A-20CE-46A7C305BA51}"/>
              </a:ext>
            </a:extLst>
          </p:cNvPr>
          <p:cNvSpPr>
            <a:spLocks noGrp="1"/>
          </p:cNvSpPr>
          <p:nvPr>
            <p:ph type="title"/>
          </p:nvPr>
        </p:nvSpPr>
        <p:spPr>
          <a:xfrm>
            <a:off x="2256043" y="1355778"/>
            <a:ext cx="4587209" cy="2852737"/>
          </a:xfrm>
        </p:spPr>
        <p:txBody>
          <a:bodyPr/>
          <a:lstStyle/>
          <a:p>
            <a:r>
              <a:rPr lang="zh-CN" altLang="en-US" b="1" dirty="0">
                <a:solidFill>
                  <a:srgbClr val="002060"/>
                </a:solidFill>
                <a:latin typeface="+mn-ea"/>
                <a:ea typeface="+mn-ea"/>
              </a:rPr>
              <a:t>方法小复习</a:t>
            </a:r>
          </a:p>
        </p:txBody>
      </p:sp>
      <p:sp>
        <p:nvSpPr>
          <p:cNvPr id="4" name="灯片编号占位符 3">
            <a:extLst>
              <a:ext uri="{FF2B5EF4-FFF2-40B4-BE49-F238E27FC236}">
                <a16:creationId xmlns:a16="http://schemas.microsoft.com/office/drawing/2014/main" id="{45C6D1BC-B011-820E-0C97-E19D66974D0B}"/>
              </a:ext>
            </a:extLst>
          </p:cNvPr>
          <p:cNvSpPr>
            <a:spLocks noGrp="1"/>
          </p:cNvSpPr>
          <p:nvPr>
            <p:ph type="sldNum" sz="quarter" idx="12"/>
          </p:nvPr>
        </p:nvSpPr>
        <p:spPr/>
        <p:txBody>
          <a:bodyPr/>
          <a:lstStyle/>
          <a:p>
            <a:fld id="{DA04A3ED-EE7A-4E19-90BC-E8E086817459}" type="slidenum">
              <a:rPr lang="zh-CN" altLang="en-US" smtClean="0"/>
              <a:t>28</a:t>
            </a:fld>
            <a:endParaRPr lang="zh-CN" altLang="en-US"/>
          </a:p>
        </p:txBody>
      </p:sp>
    </p:spTree>
    <p:extLst>
      <p:ext uri="{BB962C8B-B14F-4D97-AF65-F5344CB8AC3E}">
        <p14:creationId xmlns:p14="http://schemas.microsoft.com/office/powerpoint/2010/main" val="95293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754" y="276636"/>
            <a:ext cx="7886700" cy="1325563"/>
          </a:xfrm>
        </p:spPr>
        <p:txBody>
          <a:bodyPr/>
          <a:lstStyle/>
          <a:p>
            <a:r>
              <a:rPr lang="en-US" altLang="zh-CN" b="1" dirty="0"/>
              <a:t>1. </a:t>
            </a:r>
            <a:r>
              <a:rPr lang="zh-CN" altLang="en-US" b="1" dirty="0"/>
              <a:t>感知机</a:t>
            </a:r>
            <a:endParaRPr lang="zh-CN" altLang="en-US" dirty="0"/>
          </a:p>
        </p:txBody>
      </p:sp>
      <p:sp>
        <p:nvSpPr>
          <p:cNvPr id="3" name="内容占位符 2"/>
          <p:cNvSpPr>
            <a:spLocks noGrp="1"/>
          </p:cNvSpPr>
          <p:nvPr>
            <p:ph idx="1"/>
          </p:nvPr>
        </p:nvSpPr>
        <p:spPr>
          <a:xfrm>
            <a:off x="863899" y="2246132"/>
            <a:ext cx="5915025" cy="3263504"/>
          </a:xfrm>
        </p:spPr>
        <p:txBody>
          <a:bodyPr>
            <a:normAutofit lnSpcReduction="10000"/>
          </a:bodyPr>
          <a:lstStyle/>
          <a:p>
            <a:r>
              <a:rPr lang="zh-CN" altLang="en-US" dirty="0"/>
              <a:t>感知机模型</a:t>
            </a:r>
            <a:endParaRPr lang="en-US" altLang="zh-CN" dirty="0"/>
          </a:p>
          <a:p>
            <a:endParaRPr lang="en-US" altLang="zh-CN" dirty="0"/>
          </a:p>
          <a:p>
            <a:pPr marL="0" indent="0">
              <a:buNone/>
            </a:pPr>
            <a:endParaRPr lang="en-US" altLang="zh-CN" dirty="0"/>
          </a:p>
          <a:p>
            <a:r>
              <a:rPr lang="zh-CN" altLang="en-US" dirty="0"/>
              <a:t>策略</a:t>
            </a:r>
            <a:endParaRPr lang="en-US" altLang="zh-CN" dirty="0"/>
          </a:p>
          <a:p>
            <a:endParaRPr lang="en-US" altLang="zh-CN" dirty="0"/>
          </a:p>
          <a:p>
            <a:endParaRPr lang="en-US" altLang="zh-CN" dirty="0"/>
          </a:p>
          <a:p>
            <a:r>
              <a:rPr lang="zh-CN" altLang="en-US" dirty="0"/>
              <a:t>算法</a:t>
            </a:r>
            <a:endParaRPr lang="en-US" altLang="zh-CN" dirty="0"/>
          </a:p>
        </p:txBody>
      </p:sp>
      <p:pic>
        <p:nvPicPr>
          <p:cNvPr id="2050" name="Picture 2" descr="Perceptr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901" y="15185"/>
            <a:ext cx="4893835" cy="2311396"/>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38A8F5A2-36CD-214E-931A-DAEE7D4422E1}"/>
              </a:ext>
            </a:extLst>
          </p:cNvPr>
          <p:cNvSpPr>
            <a:spLocks noGrp="1"/>
          </p:cNvSpPr>
          <p:nvPr>
            <p:ph type="sldNum" sz="quarter" idx="12"/>
          </p:nvPr>
        </p:nvSpPr>
        <p:spPr/>
        <p:txBody>
          <a:bodyPr/>
          <a:lstStyle/>
          <a:p>
            <a:fld id="{DA04A3ED-EE7A-4E19-90BC-E8E086817459}" type="slidenum">
              <a:rPr lang="zh-CN" altLang="en-US" smtClean="0"/>
              <a:t>29</a:t>
            </a:fld>
            <a:endParaRPr lang="zh-CN" altLang="en-US"/>
          </a:p>
        </p:txBody>
      </p:sp>
    </p:spTree>
    <p:extLst>
      <p:ext uri="{BB962C8B-B14F-4D97-AF65-F5344CB8AC3E}">
        <p14:creationId xmlns:p14="http://schemas.microsoft.com/office/powerpoint/2010/main" val="194246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01" y="445812"/>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参考书</a:t>
            </a:r>
            <a:r>
              <a:rPr lang="en-US" altLang="zh-CN" dirty="0">
                <a:solidFill>
                  <a:srgbClr val="002060"/>
                </a:solidFill>
                <a:latin typeface="等线" panose="02010600030101010101" pitchFamily="2" charset="-122"/>
                <a:ea typeface="等线" panose="02010600030101010101" pitchFamily="2" charset="-122"/>
              </a:rPr>
              <a:t>…</a:t>
            </a:r>
            <a:endParaRPr lang="zh-CN" altLang="en-US" dirty="0">
              <a:solidFill>
                <a:srgbClr val="002060"/>
              </a:solidFill>
              <a:latin typeface="等线" panose="02010600030101010101" pitchFamily="2" charset="-122"/>
              <a:ea typeface="等线" panose="02010600030101010101" pitchFamily="2" charset="-122"/>
            </a:endParaRPr>
          </a:p>
        </p:txBody>
      </p:sp>
      <p:pic>
        <p:nvPicPr>
          <p:cNvPr id="10" name="图片 9">
            <a:extLst>
              <a:ext uri="{FF2B5EF4-FFF2-40B4-BE49-F238E27FC236}">
                <a16:creationId xmlns:a16="http://schemas.microsoft.com/office/drawing/2014/main" id="{33FBFD55-B4FF-DF81-83D9-C241254A38A4}"/>
              </a:ext>
            </a:extLst>
          </p:cNvPr>
          <p:cNvPicPr>
            <a:picLocks noChangeAspect="1"/>
          </p:cNvPicPr>
          <p:nvPr/>
        </p:nvPicPr>
        <p:blipFill>
          <a:blip r:embed="rId3"/>
          <a:stretch>
            <a:fillRect/>
          </a:stretch>
        </p:blipFill>
        <p:spPr>
          <a:xfrm>
            <a:off x="290377" y="1716344"/>
            <a:ext cx="1979913" cy="2605550"/>
          </a:xfrm>
          <a:prstGeom prst="rect">
            <a:avLst/>
          </a:prstGeom>
        </p:spPr>
      </p:pic>
      <p:pic>
        <p:nvPicPr>
          <p:cNvPr id="12" name="图片 11">
            <a:extLst>
              <a:ext uri="{FF2B5EF4-FFF2-40B4-BE49-F238E27FC236}">
                <a16:creationId xmlns:a16="http://schemas.microsoft.com/office/drawing/2014/main" id="{AA4C93A5-50E5-51AB-21A8-95BD688EA157}"/>
              </a:ext>
            </a:extLst>
          </p:cNvPr>
          <p:cNvPicPr>
            <a:picLocks noChangeAspect="1"/>
          </p:cNvPicPr>
          <p:nvPr/>
        </p:nvPicPr>
        <p:blipFill>
          <a:blip r:embed="rId4"/>
          <a:stretch>
            <a:fillRect/>
          </a:stretch>
        </p:blipFill>
        <p:spPr>
          <a:xfrm>
            <a:off x="2520817" y="1716344"/>
            <a:ext cx="1837820" cy="2553854"/>
          </a:xfrm>
          <a:prstGeom prst="rect">
            <a:avLst/>
          </a:prstGeom>
        </p:spPr>
      </p:pic>
      <p:pic>
        <p:nvPicPr>
          <p:cNvPr id="14" name="图片 13">
            <a:extLst>
              <a:ext uri="{FF2B5EF4-FFF2-40B4-BE49-F238E27FC236}">
                <a16:creationId xmlns:a16="http://schemas.microsoft.com/office/drawing/2014/main" id="{B1A6B7B9-491E-87CA-2B16-0FC4BFC44F50}"/>
              </a:ext>
            </a:extLst>
          </p:cNvPr>
          <p:cNvPicPr>
            <a:picLocks noChangeAspect="1"/>
          </p:cNvPicPr>
          <p:nvPr/>
        </p:nvPicPr>
        <p:blipFill>
          <a:blip r:embed="rId5"/>
          <a:stretch>
            <a:fillRect/>
          </a:stretch>
        </p:blipFill>
        <p:spPr>
          <a:xfrm>
            <a:off x="4687906" y="1716344"/>
            <a:ext cx="1913545" cy="2605550"/>
          </a:xfrm>
          <a:prstGeom prst="rect">
            <a:avLst/>
          </a:prstGeom>
        </p:spPr>
      </p:pic>
      <p:sp>
        <p:nvSpPr>
          <p:cNvPr id="15" name="灯片编号占位符 14">
            <a:extLst>
              <a:ext uri="{FF2B5EF4-FFF2-40B4-BE49-F238E27FC236}">
                <a16:creationId xmlns:a16="http://schemas.microsoft.com/office/drawing/2014/main" id="{4A166533-9561-5646-116A-D0F9F8D18347}"/>
              </a:ext>
            </a:extLst>
          </p:cNvPr>
          <p:cNvSpPr>
            <a:spLocks noGrp="1"/>
          </p:cNvSpPr>
          <p:nvPr>
            <p:ph type="sldNum" sz="quarter" idx="12"/>
          </p:nvPr>
        </p:nvSpPr>
        <p:spPr/>
        <p:txBody>
          <a:bodyPr/>
          <a:lstStyle/>
          <a:p>
            <a:fld id="{DA04A3ED-EE7A-4E19-90BC-E8E086817459}" type="slidenum">
              <a:rPr lang="zh-CN" altLang="en-US" smtClean="0"/>
              <a:t>3</a:t>
            </a:fld>
            <a:endParaRPr lang="zh-CN" altLang="en-US"/>
          </a:p>
        </p:txBody>
      </p:sp>
      <p:pic>
        <p:nvPicPr>
          <p:cNvPr id="4" name="图片 3">
            <a:extLst>
              <a:ext uri="{FF2B5EF4-FFF2-40B4-BE49-F238E27FC236}">
                <a16:creationId xmlns:a16="http://schemas.microsoft.com/office/drawing/2014/main" id="{E41EEE5B-8861-81F7-1DBE-F60837AB270D}"/>
              </a:ext>
            </a:extLst>
          </p:cNvPr>
          <p:cNvPicPr>
            <a:picLocks noChangeAspect="1"/>
          </p:cNvPicPr>
          <p:nvPr/>
        </p:nvPicPr>
        <p:blipFill>
          <a:blip r:embed="rId6"/>
          <a:stretch>
            <a:fillRect/>
          </a:stretch>
        </p:blipFill>
        <p:spPr>
          <a:xfrm>
            <a:off x="6930721" y="1716344"/>
            <a:ext cx="1981200" cy="2609850"/>
          </a:xfrm>
          <a:prstGeom prst="rect">
            <a:avLst/>
          </a:prstGeom>
        </p:spPr>
      </p:pic>
    </p:spTree>
    <p:extLst>
      <p:ext uri="{BB962C8B-B14F-4D97-AF65-F5344CB8AC3E}">
        <p14:creationId xmlns:p14="http://schemas.microsoft.com/office/powerpoint/2010/main" val="52975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 K</a:t>
            </a:r>
            <a:r>
              <a:rPr lang="zh-CN" altLang="en-US" b="1" dirty="0"/>
              <a:t>近邻分类器</a:t>
            </a:r>
            <a:endParaRPr lang="zh-CN" altLang="en-US" dirty="0"/>
          </a:p>
        </p:txBody>
      </p:sp>
      <p:sp>
        <p:nvSpPr>
          <p:cNvPr id="3" name="内容占位符 2"/>
          <p:cNvSpPr>
            <a:spLocks noGrp="1"/>
          </p:cNvSpPr>
          <p:nvPr>
            <p:ph idx="1"/>
          </p:nvPr>
        </p:nvSpPr>
        <p:spPr>
          <a:xfrm>
            <a:off x="628650" y="2295294"/>
            <a:ext cx="5915025" cy="3263504"/>
          </a:xfrm>
        </p:spPr>
        <p:txBody>
          <a:bodyPr>
            <a:normAutofit lnSpcReduction="10000"/>
          </a:bodyPr>
          <a:lstStyle/>
          <a:p>
            <a:r>
              <a:rPr lang="en-US" altLang="zh-CN" dirty="0"/>
              <a:t>K</a:t>
            </a:r>
            <a:r>
              <a:rPr lang="zh-CN" altLang="en-US" dirty="0"/>
              <a:t>近邻模型</a:t>
            </a:r>
            <a:endParaRPr lang="en-US" altLang="zh-CN" dirty="0"/>
          </a:p>
          <a:p>
            <a:pPr marL="0" indent="0">
              <a:buNone/>
            </a:pPr>
            <a:endParaRPr lang="en-US" altLang="zh-CN" dirty="0"/>
          </a:p>
          <a:p>
            <a:r>
              <a:rPr lang="zh-CN" altLang="en-US" dirty="0"/>
              <a:t>策略</a:t>
            </a:r>
            <a:endParaRPr lang="en-US" altLang="zh-CN" dirty="0"/>
          </a:p>
          <a:p>
            <a:pPr marL="0" indent="0">
              <a:buNone/>
            </a:pPr>
            <a:endParaRPr lang="en-US" altLang="zh-CN" dirty="0"/>
          </a:p>
          <a:p>
            <a:r>
              <a:rPr lang="zh-CN" altLang="en-US" dirty="0"/>
              <a:t>算法</a:t>
            </a:r>
            <a:endParaRPr lang="en-US" altLang="zh-CN" dirty="0"/>
          </a:p>
          <a:p>
            <a:endParaRPr lang="en-US" altLang="zh-CN" dirty="0"/>
          </a:p>
          <a:p>
            <a:r>
              <a:rPr lang="en-US" altLang="zh-CN" dirty="0">
                <a:solidFill>
                  <a:srgbClr val="C00000"/>
                </a:solidFill>
              </a:rPr>
              <a:t>K</a:t>
            </a:r>
            <a:r>
              <a:rPr lang="zh-CN" altLang="en-US" dirty="0">
                <a:solidFill>
                  <a:srgbClr val="C00000"/>
                </a:solidFill>
              </a:rPr>
              <a:t>近邻算法平均错误概率</a:t>
            </a:r>
            <a:endParaRPr lang="en-US" altLang="zh-CN" dirty="0">
              <a:solidFill>
                <a:srgbClr val="C00000"/>
              </a:solidFill>
            </a:endParaRPr>
          </a:p>
        </p:txBody>
      </p:sp>
      <p:pic>
        <p:nvPicPr>
          <p:cNvPr id="3074" name="Picture 2" descr="K-Nearest Neighbors (KNN) Algorithm | by Afroz Chakure | DataDrivenInves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368" y="1497741"/>
            <a:ext cx="4315163" cy="3342846"/>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FF5E2054-076A-31BC-40EE-4217BA06A146}"/>
              </a:ext>
            </a:extLst>
          </p:cNvPr>
          <p:cNvSpPr>
            <a:spLocks noGrp="1"/>
          </p:cNvSpPr>
          <p:nvPr>
            <p:ph type="sldNum" sz="quarter" idx="12"/>
          </p:nvPr>
        </p:nvSpPr>
        <p:spPr/>
        <p:txBody>
          <a:bodyPr/>
          <a:lstStyle/>
          <a:p>
            <a:fld id="{DA04A3ED-EE7A-4E19-90BC-E8E086817459}" type="slidenum">
              <a:rPr lang="zh-CN" altLang="en-US" smtClean="0"/>
              <a:t>30</a:t>
            </a:fld>
            <a:endParaRPr lang="zh-CN" altLang="en-US"/>
          </a:p>
        </p:txBody>
      </p:sp>
    </p:spTree>
    <p:extLst>
      <p:ext uri="{BB962C8B-B14F-4D97-AF65-F5344CB8AC3E}">
        <p14:creationId xmlns:p14="http://schemas.microsoft.com/office/powerpoint/2010/main" val="113849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 </a:t>
            </a:r>
            <a:r>
              <a:rPr lang="zh-CN" altLang="en-US" b="1" dirty="0"/>
              <a:t>朴素贝叶斯分类器</a:t>
            </a:r>
            <a:endParaRPr lang="zh-CN" altLang="en-US" dirty="0"/>
          </a:p>
        </p:txBody>
      </p:sp>
      <p:sp>
        <p:nvSpPr>
          <p:cNvPr id="3" name="内容占位符 2"/>
          <p:cNvSpPr>
            <a:spLocks noGrp="1"/>
          </p:cNvSpPr>
          <p:nvPr>
            <p:ph idx="1"/>
          </p:nvPr>
        </p:nvSpPr>
        <p:spPr>
          <a:xfrm>
            <a:off x="775408" y="1797248"/>
            <a:ext cx="6215328" cy="3263504"/>
          </a:xfrm>
        </p:spPr>
        <p:txBody>
          <a:bodyPr>
            <a:normAutofit fontScale="92500" lnSpcReduction="10000"/>
          </a:bodyPr>
          <a:lstStyle/>
          <a:p>
            <a:r>
              <a:rPr lang="zh-CN" altLang="en-US" dirty="0"/>
              <a:t>贝叶斯分类器（最小错误贝叶斯分类器）</a:t>
            </a:r>
            <a:endParaRPr lang="en-US" altLang="zh-CN" dirty="0"/>
          </a:p>
          <a:p>
            <a:endParaRPr lang="en-US" altLang="zh-CN" dirty="0"/>
          </a:p>
          <a:p>
            <a:r>
              <a:rPr lang="en-US" altLang="zh-CN" dirty="0"/>
              <a:t>Naïve Bayes</a:t>
            </a:r>
            <a:r>
              <a:rPr lang="zh-CN" altLang="en-US" dirty="0"/>
              <a:t>模型</a:t>
            </a:r>
            <a:endParaRPr lang="en-US" altLang="zh-CN" dirty="0"/>
          </a:p>
          <a:p>
            <a:pPr marL="0" indent="0">
              <a:buNone/>
            </a:pPr>
            <a:endParaRPr lang="en-US" altLang="zh-CN" dirty="0"/>
          </a:p>
          <a:p>
            <a:r>
              <a:rPr lang="zh-CN" altLang="en-US" dirty="0"/>
              <a:t>策略</a:t>
            </a:r>
            <a:endParaRPr lang="en-US" altLang="zh-CN" dirty="0"/>
          </a:p>
          <a:p>
            <a:pPr marL="0" indent="0">
              <a:buNone/>
            </a:pPr>
            <a:endParaRPr lang="en-US" altLang="zh-CN" dirty="0"/>
          </a:p>
          <a:p>
            <a:r>
              <a:rPr lang="zh-CN" altLang="en-US" dirty="0"/>
              <a:t>算法</a:t>
            </a:r>
            <a:endParaRPr lang="en-US" altLang="zh-CN" dirty="0"/>
          </a:p>
        </p:txBody>
      </p:sp>
      <p:pic>
        <p:nvPicPr>
          <p:cNvPr id="4098" name="Picture 2" descr="Data Science. Bayes theorem - Blog | luminousm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6801" y="2866240"/>
            <a:ext cx="4016543" cy="2808712"/>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80E0BFD6-81E0-59F5-3428-C59196BBFEE6}"/>
              </a:ext>
            </a:extLst>
          </p:cNvPr>
          <p:cNvSpPr>
            <a:spLocks noGrp="1"/>
          </p:cNvSpPr>
          <p:nvPr>
            <p:ph type="sldNum" sz="quarter" idx="12"/>
          </p:nvPr>
        </p:nvSpPr>
        <p:spPr/>
        <p:txBody>
          <a:bodyPr/>
          <a:lstStyle/>
          <a:p>
            <a:fld id="{DA04A3ED-EE7A-4E19-90BC-E8E086817459}" type="slidenum">
              <a:rPr lang="zh-CN" altLang="en-US" smtClean="0"/>
              <a:t>31</a:t>
            </a:fld>
            <a:endParaRPr lang="zh-CN" altLang="en-US"/>
          </a:p>
        </p:txBody>
      </p:sp>
    </p:spTree>
    <p:extLst>
      <p:ext uri="{BB962C8B-B14F-4D97-AF65-F5344CB8AC3E}">
        <p14:creationId xmlns:p14="http://schemas.microsoft.com/office/powerpoint/2010/main" val="1486802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2843" y="42465"/>
            <a:ext cx="7886700" cy="1325563"/>
          </a:xfrm>
        </p:spPr>
        <p:txBody>
          <a:bodyPr/>
          <a:lstStyle/>
          <a:p>
            <a:r>
              <a:rPr lang="en-US" altLang="zh-CN" b="1" dirty="0"/>
              <a:t>4. </a:t>
            </a:r>
            <a:r>
              <a:rPr lang="zh-CN" altLang="en-US" b="1" dirty="0"/>
              <a:t>线性回归（最小二乘法）</a:t>
            </a:r>
            <a:endParaRPr lang="zh-CN" altLang="en-US" dirty="0"/>
          </a:p>
        </p:txBody>
      </p:sp>
      <p:sp>
        <p:nvSpPr>
          <p:cNvPr id="3" name="内容占位符 2"/>
          <p:cNvSpPr>
            <a:spLocks noGrp="1"/>
          </p:cNvSpPr>
          <p:nvPr>
            <p:ph idx="1"/>
          </p:nvPr>
        </p:nvSpPr>
        <p:spPr>
          <a:xfrm>
            <a:off x="775408" y="1680842"/>
            <a:ext cx="5915025" cy="3263504"/>
          </a:xfrm>
        </p:spPr>
        <p:txBody>
          <a:bodyPr>
            <a:normAutofit lnSpcReduction="10000"/>
          </a:bodyPr>
          <a:lstStyle/>
          <a:p>
            <a:r>
              <a:rPr lang="zh-CN" altLang="en-US" dirty="0"/>
              <a:t>线性回归模型</a:t>
            </a:r>
            <a:endParaRPr lang="en-US" altLang="zh-CN" dirty="0"/>
          </a:p>
          <a:p>
            <a:endParaRPr lang="en-US" altLang="zh-CN" dirty="0"/>
          </a:p>
          <a:p>
            <a:pPr marL="0" indent="0">
              <a:buNone/>
            </a:pPr>
            <a:endParaRPr lang="en-US" altLang="zh-CN" dirty="0"/>
          </a:p>
          <a:p>
            <a:r>
              <a:rPr lang="zh-CN" altLang="en-US" dirty="0"/>
              <a:t>策略</a:t>
            </a:r>
            <a:endParaRPr lang="en-US" altLang="zh-CN" dirty="0"/>
          </a:p>
          <a:p>
            <a:endParaRPr lang="en-US" altLang="zh-CN" dirty="0"/>
          </a:p>
          <a:p>
            <a:endParaRPr lang="en-US" altLang="zh-CN" dirty="0"/>
          </a:p>
          <a:p>
            <a:r>
              <a:rPr lang="zh-CN" altLang="en-US" dirty="0"/>
              <a:t>算法</a:t>
            </a:r>
            <a:endParaRPr lang="en-US" altLang="zh-CN" dirty="0"/>
          </a:p>
        </p:txBody>
      </p:sp>
      <p:pic>
        <p:nvPicPr>
          <p:cNvPr id="5122" name="Picture 2" descr="理解梯度下降- 人工智能遇见磐创-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699" y="1862674"/>
            <a:ext cx="4853352" cy="271787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40C1B92B-02D2-1146-3AB6-3C507602E12B}"/>
              </a:ext>
            </a:extLst>
          </p:cNvPr>
          <p:cNvSpPr>
            <a:spLocks noGrp="1"/>
          </p:cNvSpPr>
          <p:nvPr>
            <p:ph type="sldNum" sz="quarter" idx="12"/>
          </p:nvPr>
        </p:nvSpPr>
        <p:spPr/>
        <p:txBody>
          <a:bodyPr/>
          <a:lstStyle/>
          <a:p>
            <a:fld id="{DA04A3ED-EE7A-4E19-90BC-E8E086817459}" type="slidenum">
              <a:rPr lang="zh-CN" altLang="en-US" smtClean="0"/>
              <a:t>32</a:t>
            </a:fld>
            <a:endParaRPr lang="zh-CN" altLang="en-US"/>
          </a:p>
        </p:txBody>
      </p:sp>
    </p:spTree>
    <p:extLst>
      <p:ext uri="{BB962C8B-B14F-4D97-AF65-F5344CB8AC3E}">
        <p14:creationId xmlns:p14="http://schemas.microsoft.com/office/powerpoint/2010/main" val="289857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s for your Donation - SCPA Alum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695" y="2616125"/>
            <a:ext cx="4570400" cy="143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07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641" y="428530"/>
            <a:ext cx="6524120" cy="323165"/>
          </a:xfrm>
        </p:spPr>
        <p:txBody>
          <a:bodyPr>
            <a:normAutofit fontScale="90000"/>
          </a:bodyPr>
          <a:lstStyle/>
          <a:p>
            <a:r>
              <a:rPr lang="en-US" altLang="zh-CN" dirty="0">
                <a:solidFill>
                  <a:srgbClr val="002060"/>
                </a:solidFill>
                <a:latin typeface="等线" panose="02010600030101010101" pitchFamily="2" charset="-122"/>
                <a:ea typeface="等线" panose="02010600030101010101" pitchFamily="2" charset="-122"/>
              </a:rPr>
              <a:t>Reference</a:t>
            </a:r>
            <a:endParaRPr lang="zh-CN" altLang="en-US" dirty="0">
              <a:solidFill>
                <a:srgbClr val="002060"/>
              </a:solidFill>
              <a:latin typeface="等线" panose="02010600030101010101" pitchFamily="2" charset="-122"/>
              <a:ea typeface="等线" panose="02010600030101010101" pitchFamily="2" charset="-122"/>
            </a:endParaRPr>
          </a:p>
        </p:txBody>
      </p:sp>
      <p:sp>
        <p:nvSpPr>
          <p:cNvPr id="8" name="内容占位符 4"/>
          <p:cNvSpPr txBox="1">
            <a:spLocks/>
          </p:cNvSpPr>
          <p:nvPr/>
        </p:nvSpPr>
        <p:spPr>
          <a:xfrm>
            <a:off x="404742" y="2295669"/>
            <a:ext cx="7556773" cy="2315314"/>
          </a:xfrm>
          <a:prstGeom prst="rect">
            <a:avLst/>
          </a:prstGeom>
        </p:spPr>
        <p:txBody>
          <a:bodyPr wrap="square" lIns="0" tIns="0" rIns="0" bIns="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7175" indent="-257175">
              <a:lnSpc>
                <a:spcPct val="150000"/>
              </a:lnSpc>
              <a:buFont typeface="Arial" panose="020B0604020202020204" pitchFamily="34" charset="0"/>
              <a:buChar char="•"/>
            </a:pPr>
            <a:r>
              <a:rPr lang="en-US" altLang="zh-CN" sz="1500" dirty="0"/>
              <a:t>Andrew R. Webb, Keith D. </a:t>
            </a:r>
            <a:r>
              <a:rPr lang="en-US" altLang="zh-CN" sz="1500" dirty="0" err="1"/>
              <a:t>Copsey</a:t>
            </a:r>
            <a:r>
              <a:rPr lang="en-US" altLang="zh-CN" sz="1500" dirty="0"/>
              <a:t>. Statistical Pattern Recognition, 3rd edition, Wiley, 2011.</a:t>
            </a:r>
          </a:p>
          <a:p>
            <a:pPr marL="257175" indent="-257175">
              <a:lnSpc>
                <a:spcPct val="150000"/>
              </a:lnSpc>
              <a:buFont typeface="Arial" panose="020B0604020202020204" pitchFamily="34" charset="0"/>
              <a:buChar char="•"/>
            </a:pPr>
            <a:r>
              <a:rPr lang="en-US" altLang="zh-CN" sz="1500" dirty="0"/>
              <a:t>Richard O. </a:t>
            </a:r>
            <a:r>
              <a:rPr lang="en-US" altLang="zh-CN" sz="1500" dirty="0" err="1"/>
              <a:t>Duda</a:t>
            </a:r>
            <a:r>
              <a:rPr lang="en-US" altLang="zh-CN" sz="1500" dirty="0"/>
              <a:t>, Peter E. Hart, David G. Stock: Pattern Classification, 2nd edition, John Wiley &amp; Sons, New York, 2001.</a:t>
            </a:r>
          </a:p>
          <a:p>
            <a:pPr marL="257175" indent="-257175">
              <a:lnSpc>
                <a:spcPct val="150000"/>
              </a:lnSpc>
              <a:buFont typeface="Arial" panose="020B0604020202020204" pitchFamily="34" charset="0"/>
              <a:buChar char="•"/>
            </a:pPr>
            <a:r>
              <a:rPr lang="en-US" altLang="zh-CN" sz="1500" dirty="0"/>
              <a:t>Trevor Hastie, Robert </a:t>
            </a:r>
            <a:r>
              <a:rPr lang="en-US" altLang="zh-CN" sz="1500" dirty="0" err="1"/>
              <a:t>Tobshiani</a:t>
            </a:r>
            <a:r>
              <a:rPr lang="en-US" altLang="zh-CN" sz="1500" dirty="0"/>
              <a:t>, Jerome Friedman: The Elements of Statistical Learning - Data Mining, Inference, and Prediction, 2nd edition, Springer, New York, 2009.</a:t>
            </a:r>
          </a:p>
          <a:p>
            <a:pPr marL="257175" indent="-257175">
              <a:lnSpc>
                <a:spcPct val="150000"/>
              </a:lnSpc>
              <a:buFont typeface="Arial" panose="020B0604020202020204" pitchFamily="34" charset="0"/>
              <a:buChar char="•"/>
            </a:pPr>
            <a:r>
              <a:rPr lang="en-US" altLang="zh-CN" sz="1500" dirty="0"/>
              <a:t>Christopher M. Bishop: Pattern Recognition and Machine Learning, Springer, New York, 2006.</a:t>
            </a:r>
            <a:endParaRPr lang="zh-CN" altLang="zh-CN" sz="1500" dirty="0"/>
          </a:p>
        </p:txBody>
      </p:sp>
      <p:pic>
        <p:nvPicPr>
          <p:cNvPr id="1026" name="Picture 2" descr="media.wiley.com/product_data/coverImage300/7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501" y="273526"/>
            <a:ext cx="1226688" cy="18359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tern Classification, 2nd Edition | Wi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297" y="249334"/>
            <a:ext cx="1304602" cy="1861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Elements of Statistical Learning: Data Mining, Inference, and Prediction, Second Edition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1005" y="243427"/>
            <a:ext cx="1243515" cy="1867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ristopher Bishop at Microsoft Researc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1628" y="261979"/>
            <a:ext cx="1335497" cy="181834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75F9D4C9-0B16-4FB0-B79E-DEB66248B3E6}"/>
              </a:ext>
            </a:extLst>
          </p:cNvPr>
          <p:cNvSpPr>
            <a:spLocks noGrp="1"/>
          </p:cNvSpPr>
          <p:nvPr>
            <p:ph type="sldNum" sz="quarter" idx="12"/>
          </p:nvPr>
        </p:nvSpPr>
        <p:spPr/>
        <p:txBody>
          <a:bodyPr/>
          <a:lstStyle/>
          <a:p>
            <a:fld id="{DA04A3ED-EE7A-4E19-90BC-E8E086817459}" type="slidenum">
              <a:rPr lang="zh-CN" altLang="en-US" smtClean="0"/>
              <a:t>4</a:t>
            </a:fld>
            <a:endParaRPr lang="zh-CN" altLang="en-US"/>
          </a:p>
        </p:txBody>
      </p:sp>
      <p:pic>
        <p:nvPicPr>
          <p:cNvPr id="5" name="图片 4">
            <a:extLst>
              <a:ext uri="{FF2B5EF4-FFF2-40B4-BE49-F238E27FC236}">
                <a16:creationId xmlns:a16="http://schemas.microsoft.com/office/drawing/2014/main" id="{8EB87CAF-6B61-0A75-B685-FB243E84AE7D}"/>
              </a:ext>
            </a:extLst>
          </p:cNvPr>
          <p:cNvPicPr>
            <a:picLocks noChangeAspect="1"/>
          </p:cNvPicPr>
          <p:nvPr/>
        </p:nvPicPr>
        <p:blipFill>
          <a:blip r:embed="rId6"/>
          <a:stretch>
            <a:fillRect/>
          </a:stretch>
        </p:blipFill>
        <p:spPr>
          <a:xfrm>
            <a:off x="1030544" y="4610983"/>
            <a:ext cx="1322801" cy="1872537"/>
          </a:xfrm>
          <a:prstGeom prst="rect">
            <a:avLst/>
          </a:prstGeom>
        </p:spPr>
      </p:pic>
      <p:pic>
        <p:nvPicPr>
          <p:cNvPr id="7" name="图片 6">
            <a:extLst>
              <a:ext uri="{FF2B5EF4-FFF2-40B4-BE49-F238E27FC236}">
                <a16:creationId xmlns:a16="http://schemas.microsoft.com/office/drawing/2014/main" id="{18C50869-F679-753B-72BB-E9BD1FA18176}"/>
              </a:ext>
            </a:extLst>
          </p:cNvPr>
          <p:cNvPicPr>
            <a:picLocks noChangeAspect="1"/>
          </p:cNvPicPr>
          <p:nvPr/>
        </p:nvPicPr>
        <p:blipFill>
          <a:blip r:embed="rId7"/>
          <a:stretch>
            <a:fillRect/>
          </a:stretch>
        </p:blipFill>
        <p:spPr>
          <a:xfrm>
            <a:off x="2938138" y="4610982"/>
            <a:ext cx="1401159" cy="1872537"/>
          </a:xfrm>
          <a:prstGeom prst="rect">
            <a:avLst/>
          </a:prstGeom>
        </p:spPr>
      </p:pic>
    </p:spTree>
    <p:extLst>
      <p:ext uri="{BB962C8B-B14F-4D97-AF65-F5344CB8AC3E}">
        <p14:creationId xmlns:p14="http://schemas.microsoft.com/office/powerpoint/2010/main" val="25344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641" y="428530"/>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网络视频资源</a:t>
            </a:r>
          </a:p>
        </p:txBody>
      </p:sp>
      <p:pic>
        <p:nvPicPr>
          <p:cNvPr id="5" name="图片 4">
            <a:extLst>
              <a:ext uri="{FF2B5EF4-FFF2-40B4-BE49-F238E27FC236}">
                <a16:creationId xmlns:a16="http://schemas.microsoft.com/office/drawing/2014/main" id="{C6F54553-2675-70BD-340A-3AB10EE69463}"/>
              </a:ext>
            </a:extLst>
          </p:cNvPr>
          <p:cNvPicPr>
            <a:picLocks noChangeAspect="1"/>
          </p:cNvPicPr>
          <p:nvPr/>
        </p:nvPicPr>
        <p:blipFill>
          <a:blip r:embed="rId2"/>
          <a:stretch>
            <a:fillRect/>
          </a:stretch>
        </p:blipFill>
        <p:spPr>
          <a:xfrm>
            <a:off x="297593" y="1199535"/>
            <a:ext cx="8548814" cy="4961688"/>
          </a:xfrm>
          <a:prstGeom prst="rect">
            <a:avLst/>
          </a:prstGeom>
        </p:spPr>
      </p:pic>
      <p:sp>
        <p:nvSpPr>
          <p:cNvPr id="7" name="灯片编号占位符 6">
            <a:extLst>
              <a:ext uri="{FF2B5EF4-FFF2-40B4-BE49-F238E27FC236}">
                <a16:creationId xmlns:a16="http://schemas.microsoft.com/office/drawing/2014/main" id="{EAFE5B12-9D6D-11ED-0DCE-4D68F1144FBB}"/>
              </a:ext>
            </a:extLst>
          </p:cNvPr>
          <p:cNvSpPr>
            <a:spLocks noGrp="1"/>
          </p:cNvSpPr>
          <p:nvPr>
            <p:ph type="sldNum" sz="quarter" idx="12"/>
          </p:nvPr>
        </p:nvSpPr>
        <p:spPr/>
        <p:txBody>
          <a:bodyPr/>
          <a:lstStyle/>
          <a:p>
            <a:fld id="{DA04A3ED-EE7A-4E19-90BC-E8E086817459}" type="slidenum">
              <a:rPr lang="zh-CN" altLang="en-US" smtClean="0"/>
              <a:t>5</a:t>
            </a:fld>
            <a:endParaRPr lang="zh-CN" altLang="en-US"/>
          </a:p>
        </p:txBody>
      </p:sp>
    </p:spTree>
    <p:extLst>
      <p:ext uri="{BB962C8B-B14F-4D97-AF65-F5344CB8AC3E}">
        <p14:creationId xmlns:p14="http://schemas.microsoft.com/office/powerpoint/2010/main" val="366221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641" y="428530"/>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网络视频资源</a:t>
            </a:r>
          </a:p>
        </p:txBody>
      </p:sp>
      <p:pic>
        <p:nvPicPr>
          <p:cNvPr id="4" name="图片 3">
            <a:extLst>
              <a:ext uri="{FF2B5EF4-FFF2-40B4-BE49-F238E27FC236}">
                <a16:creationId xmlns:a16="http://schemas.microsoft.com/office/drawing/2014/main" id="{257EFC54-9010-39C3-2419-8BB5F6EEFFE1}"/>
              </a:ext>
            </a:extLst>
          </p:cNvPr>
          <p:cNvPicPr>
            <a:picLocks noChangeAspect="1"/>
          </p:cNvPicPr>
          <p:nvPr/>
        </p:nvPicPr>
        <p:blipFill>
          <a:blip r:embed="rId2"/>
          <a:stretch>
            <a:fillRect/>
          </a:stretch>
        </p:blipFill>
        <p:spPr>
          <a:xfrm>
            <a:off x="731275" y="4043682"/>
            <a:ext cx="3276600" cy="2266950"/>
          </a:xfrm>
          <a:prstGeom prst="rect">
            <a:avLst/>
          </a:prstGeom>
        </p:spPr>
      </p:pic>
      <p:pic>
        <p:nvPicPr>
          <p:cNvPr id="6" name="图片 5">
            <a:extLst>
              <a:ext uri="{FF2B5EF4-FFF2-40B4-BE49-F238E27FC236}">
                <a16:creationId xmlns:a16="http://schemas.microsoft.com/office/drawing/2014/main" id="{2C2D272C-E273-6A07-05A4-E8746017FD58}"/>
              </a:ext>
            </a:extLst>
          </p:cNvPr>
          <p:cNvPicPr>
            <a:picLocks noChangeAspect="1"/>
          </p:cNvPicPr>
          <p:nvPr/>
        </p:nvPicPr>
        <p:blipFill>
          <a:blip r:embed="rId3"/>
          <a:stretch>
            <a:fillRect/>
          </a:stretch>
        </p:blipFill>
        <p:spPr>
          <a:xfrm>
            <a:off x="4381960" y="4060274"/>
            <a:ext cx="3286125" cy="2486025"/>
          </a:xfrm>
          <a:prstGeom prst="rect">
            <a:avLst/>
          </a:prstGeom>
        </p:spPr>
      </p:pic>
      <p:pic>
        <p:nvPicPr>
          <p:cNvPr id="9" name="图片 8">
            <a:extLst>
              <a:ext uri="{FF2B5EF4-FFF2-40B4-BE49-F238E27FC236}">
                <a16:creationId xmlns:a16="http://schemas.microsoft.com/office/drawing/2014/main" id="{F78AB483-20BD-26E5-76A5-FFD3E94E9840}"/>
              </a:ext>
            </a:extLst>
          </p:cNvPr>
          <p:cNvPicPr>
            <a:picLocks noChangeAspect="1"/>
          </p:cNvPicPr>
          <p:nvPr/>
        </p:nvPicPr>
        <p:blipFill>
          <a:blip r:embed="rId4"/>
          <a:stretch>
            <a:fillRect/>
          </a:stretch>
        </p:blipFill>
        <p:spPr>
          <a:xfrm>
            <a:off x="824834" y="1153447"/>
            <a:ext cx="3286125" cy="2524125"/>
          </a:xfrm>
          <a:prstGeom prst="rect">
            <a:avLst/>
          </a:prstGeom>
        </p:spPr>
      </p:pic>
      <p:pic>
        <p:nvPicPr>
          <p:cNvPr id="13" name="图片 12">
            <a:extLst>
              <a:ext uri="{FF2B5EF4-FFF2-40B4-BE49-F238E27FC236}">
                <a16:creationId xmlns:a16="http://schemas.microsoft.com/office/drawing/2014/main" id="{E775F2CD-CFF0-D075-D6D9-1826ACA29F2F}"/>
              </a:ext>
            </a:extLst>
          </p:cNvPr>
          <p:cNvPicPr>
            <a:picLocks noChangeAspect="1"/>
          </p:cNvPicPr>
          <p:nvPr/>
        </p:nvPicPr>
        <p:blipFill>
          <a:blip r:embed="rId5"/>
          <a:stretch>
            <a:fillRect/>
          </a:stretch>
        </p:blipFill>
        <p:spPr>
          <a:xfrm>
            <a:off x="4381959" y="1153447"/>
            <a:ext cx="3286125" cy="2617164"/>
          </a:xfrm>
          <a:prstGeom prst="rect">
            <a:avLst/>
          </a:prstGeom>
        </p:spPr>
      </p:pic>
      <p:sp>
        <p:nvSpPr>
          <p:cNvPr id="14" name="灯片编号占位符 13">
            <a:extLst>
              <a:ext uri="{FF2B5EF4-FFF2-40B4-BE49-F238E27FC236}">
                <a16:creationId xmlns:a16="http://schemas.microsoft.com/office/drawing/2014/main" id="{9E91DCDC-8FEC-C3BD-6609-6439F9A4A59E}"/>
              </a:ext>
            </a:extLst>
          </p:cNvPr>
          <p:cNvSpPr>
            <a:spLocks noGrp="1"/>
          </p:cNvSpPr>
          <p:nvPr>
            <p:ph type="sldNum" sz="quarter" idx="12"/>
          </p:nvPr>
        </p:nvSpPr>
        <p:spPr/>
        <p:txBody>
          <a:bodyPr/>
          <a:lstStyle/>
          <a:p>
            <a:fld id="{DA04A3ED-EE7A-4E19-90BC-E8E086817459}" type="slidenum">
              <a:rPr lang="zh-CN" altLang="en-US" smtClean="0"/>
              <a:t>6</a:t>
            </a:fld>
            <a:endParaRPr lang="zh-CN" altLang="en-US"/>
          </a:p>
        </p:txBody>
      </p:sp>
    </p:spTree>
    <p:extLst>
      <p:ext uri="{BB962C8B-B14F-4D97-AF65-F5344CB8AC3E}">
        <p14:creationId xmlns:p14="http://schemas.microsoft.com/office/powerpoint/2010/main" val="292104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641" y="428530"/>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网络视频资源</a:t>
            </a:r>
          </a:p>
        </p:txBody>
      </p:sp>
      <p:pic>
        <p:nvPicPr>
          <p:cNvPr id="5" name="图片 4">
            <a:extLst>
              <a:ext uri="{FF2B5EF4-FFF2-40B4-BE49-F238E27FC236}">
                <a16:creationId xmlns:a16="http://schemas.microsoft.com/office/drawing/2014/main" id="{CEAA09B9-7BD2-4930-EE21-855707C5CE61}"/>
              </a:ext>
            </a:extLst>
          </p:cNvPr>
          <p:cNvPicPr>
            <a:picLocks noChangeAspect="1"/>
          </p:cNvPicPr>
          <p:nvPr/>
        </p:nvPicPr>
        <p:blipFill>
          <a:blip r:embed="rId2"/>
          <a:stretch>
            <a:fillRect/>
          </a:stretch>
        </p:blipFill>
        <p:spPr>
          <a:xfrm>
            <a:off x="777362" y="1920730"/>
            <a:ext cx="3470173" cy="2842873"/>
          </a:xfrm>
          <a:prstGeom prst="rect">
            <a:avLst/>
          </a:prstGeom>
        </p:spPr>
      </p:pic>
      <p:pic>
        <p:nvPicPr>
          <p:cNvPr id="8" name="图片 7">
            <a:extLst>
              <a:ext uri="{FF2B5EF4-FFF2-40B4-BE49-F238E27FC236}">
                <a16:creationId xmlns:a16="http://schemas.microsoft.com/office/drawing/2014/main" id="{E217ECFA-8441-D189-6172-A80172FE341D}"/>
              </a:ext>
            </a:extLst>
          </p:cNvPr>
          <p:cNvPicPr>
            <a:picLocks noChangeAspect="1"/>
          </p:cNvPicPr>
          <p:nvPr/>
        </p:nvPicPr>
        <p:blipFill>
          <a:blip r:embed="rId3"/>
          <a:stretch>
            <a:fillRect/>
          </a:stretch>
        </p:blipFill>
        <p:spPr>
          <a:xfrm>
            <a:off x="4572000" y="1920729"/>
            <a:ext cx="3697010" cy="2842873"/>
          </a:xfrm>
          <a:prstGeom prst="rect">
            <a:avLst/>
          </a:prstGeom>
        </p:spPr>
      </p:pic>
      <p:sp>
        <p:nvSpPr>
          <p:cNvPr id="13" name="灯片编号占位符 12">
            <a:extLst>
              <a:ext uri="{FF2B5EF4-FFF2-40B4-BE49-F238E27FC236}">
                <a16:creationId xmlns:a16="http://schemas.microsoft.com/office/drawing/2014/main" id="{AC91415F-3921-0A08-AFCA-CF949DC7CA9C}"/>
              </a:ext>
            </a:extLst>
          </p:cNvPr>
          <p:cNvSpPr>
            <a:spLocks noGrp="1"/>
          </p:cNvSpPr>
          <p:nvPr>
            <p:ph type="sldNum" sz="quarter" idx="12"/>
          </p:nvPr>
        </p:nvSpPr>
        <p:spPr/>
        <p:txBody>
          <a:bodyPr/>
          <a:lstStyle/>
          <a:p>
            <a:fld id="{DA04A3ED-EE7A-4E19-90BC-E8E086817459}" type="slidenum">
              <a:rPr lang="zh-CN" altLang="en-US" smtClean="0"/>
              <a:t>7</a:t>
            </a:fld>
            <a:endParaRPr lang="zh-CN" altLang="en-US"/>
          </a:p>
        </p:txBody>
      </p:sp>
    </p:spTree>
    <p:extLst>
      <p:ext uri="{BB962C8B-B14F-4D97-AF65-F5344CB8AC3E}">
        <p14:creationId xmlns:p14="http://schemas.microsoft.com/office/powerpoint/2010/main" val="25523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96" y="418698"/>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外文网络视频资源</a:t>
            </a:r>
          </a:p>
        </p:txBody>
      </p:sp>
      <p:pic>
        <p:nvPicPr>
          <p:cNvPr id="5" name="图片 4">
            <a:extLst>
              <a:ext uri="{FF2B5EF4-FFF2-40B4-BE49-F238E27FC236}">
                <a16:creationId xmlns:a16="http://schemas.microsoft.com/office/drawing/2014/main" id="{644A1978-0E62-7281-583D-021AB0A362A7}"/>
              </a:ext>
            </a:extLst>
          </p:cNvPr>
          <p:cNvPicPr>
            <a:picLocks noChangeAspect="1"/>
          </p:cNvPicPr>
          <p:nvPr/>
        </p:nvPicPr>
        <p:blipFill>
          <a:blip r:embed="rId2"/>
          <a:stretch>
            <a:fillRect/>
          </a:stretch>
        </p:blipFill>
        <p:spPr>
          <a:xfrm>
            <a:off x="4663997" y="3684539"/>
            <a:ext cx="3259702" cy="2769607"/>
          </a:xfrm>
          <a:prstGeom prst="rect">
            <a:avLst/>
          </a:prstGeom>
        </p:spPr>
      </p:pic>
      <p:pic>
        <p:nvPicPr>
          <p:cNvPr id="8" name="图片 7">
            <a:extLst>
              <a:ext uri="{FF2B5EF4-FFF2-40B4-BE49-F238E27FC236}">
                <a16:creationId xmlns:a16="http://schemas.microsoft.com/office/drawing/2014/main" id="{38DAB397-A687-8B0B-62FF-EBB3CB20A025}"/>
              </a:ext>
            </a:extLst>
          </p:cNvPr>
          <p:cNvPicPr>
            <a:picLocks noChangeAspect="1"/>
          </p:cNvPicPr>
          <p:nvPr/>
        </p:nvPicPr>
        <p:blipFill>
          <a:blip r:embed="rId3"/>
          <a:stretch>
            <a:fillRect/>
          </a:stretch>
        </p:blipFill>
        <p:spPr>
          <a:xfrm>
            <a:off x="889511" y="995670"/>
            <a:ext cx="3183452" cy="2435062"/>
          </a:xfrm>
          <a:prstGeom prst="rect">
            <a:avLst/>
          </a:prstGeom>
        </p:spPr>
      </p:pic>
      <p:pic>
        <p:nvPicPr>
          <p:cNvPr id="12" name="图片 11">
            <a:extLst>
              <a:ext uri="{FF2B5EF4-FFF2-40B4-BE49-F238E27FC236}">
                <a16:creationId xmlns:a16="http://schemas.microsoft.com/office/drawing/2014/main" id="{ACE9EA39-E496-10DA-BF5A-CA60357B2E79}"/>
              </a:ext>
            </a:extLst>
          </p:cNvPr>
          <p:cNvPicPr>
            <a:picLocks noChangeAspect="1"/>
          </p:cNvPicPr>
          <p:nvPr/>
        </p:nvPicPr>
        <p:blipFill>
          <a:blip r:embed="rId4"/>
          <a:stretch>
            <a:fillRect/>
          </a:stretch>
        </p:blipFill>
        <p:spPr>
          <a:xfrm>
            <a:off x="889511" y="3684539"/>
            <a:ext cx="3183452" cy="2283781"/>
          </a:xfrm>
          <a:prstGeom prst="rect">
            <a:avLst/>
          </a:prstGeom>
        </p:spPr>
      </p:pic>
      <p:pic>
        <p:nvPicPr>
          <p:cNvPr id="15" name="图片 14">
            <a:extLst>
              <a:ext uri="{FF2B5EF4-FFF2-40B4-BE49-F238E27FC236}">
                <a16:creationId xmlns:a16="http://schemas.microsoft.com/office/drawing/2014/main" id="{D51F8E76-CA2E-EB76-F7A9-D8B24A0FC554}"/>
              </a:ext>
            </a:extLst>
          </p:cNvPr>
          <p:cNvPicPr>
            <a:picLocks noChangeAspect="1"/>
          </p:cNvPicPr>
          <p:nvPr/>
        </p:nvPicPr>
        <p:blipFill>
          <a:blip r:embed="rId5"/>
          <a:stretch>
            <a:fillRect/>
          </a:stretch>
        </p:blipFill>
        <p:spPr>
          <a:xfrm>
            <a:off x="4733576" y="995670"/>
            <a:ext cx="3129471" cy="2364504"/>
          </a:xfrm>
          <a:prstGeom prst="rect">
            <a:avLst/>
          </a:prstGeom>
        </p:spPr>
      </p:pic>
      <p:sp>
        <p:nvSpPr>
          <p:cNvPr id="16" name="灯片编号占位符 15">
            <a:extLst>
              <a:ext uri="{FF2B5EF4-FFF2-40B4-BE49-F238E27FC236}">
                <a16:creationId xmlns:a16="http://schemas.microsoft.com/office/drawing/2014/main" id="{6DF3F06C-F3A3-BEC6-6566-25C33E265276}"/>
              </a:ext>
            </a:extLst>
          </p:cNvPr>
          <p:cNvSpPr>
            <a:spLocks noGrp="1"/>
          </p:cNvSpPr>
          <p:nvPr>
            <p:ph type="sldNum" sz="quarter" idx="12"/>
          </p:nvPr>
        </p:nvSpPr>
        <p:spPr/>
        <p:txBody>
          <a:bodyPr/>
          <a:lstStyle/>
          <a:p>
            <a:fld id="{DA04A3ED-EE7A-4E19-90BC-E8E086817459}" type="slidenum">
              <a:rPr lang="zh-CN" altLang="en-US" smtClean="0"/>
              <a:t>8</a:t>
            </a:fld>
            <a:endParaRPr lang="zh-CN" altLang="en-US"/>
          </a:p>
        </p:txBody>
      </p:sp>
    </p:spTree>
    <p:extLst>
      <p:ext uri="{BB962C8B-B14F-4D97-AF65-F5344CB8AC3E}">
        <p14:creationId xmlns:p14="http://schemas.microsoft.com/office/powerpoint/2010/main" val="286548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550" y="346074"/>
            <a:ext cx="6524120" cy="323165"/>
          </a:xfrm>
        </p:spPr>
        <p:txBody>
          <a:bodyPr>
            <a:normAutofit fontScale="90000"/>
          </a:bodyPr>
          <a:lstStyle/>
          <a:p>
            <a:r>
              <a:rPr lang="zh-CN" altLang="en-US" dirty="0">
                <a:solidFill>
                  <a:srgbClr val="002060"/>
                </a:solidFill>
                <a:latin typeface="等线" panose="02010600030101010101" pitchFamily="2" charset="-122"/>
                <a:ea typeface="等线" panose="02010600030101010101" pitchFamily="2" charset="-122"/>
              </a:rPr>
              <a:t>导图</a:t>
            </a:r>
          </a:p>
        </p:txBody>
      </p:sp>
      <p:pic>
        <p:nvPicPr>
          <p:cNvPr id="2052" name="Picture 4" descr="Machine Learning Algorithms">
            <a:extLst>
              <a:ext uri="{FF2B5EF4-FFF2-40B4-BE49-F238E27FC236}">
                <a16:creationId xmlns:a16="http://schemas.microsoft.com/office/drawing/2014/main" id="{6CA394A4-EA25-A15A-F2FB-3DBEF67CC6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210" y="40655"/>
            <a:ext cx="1869865" cy="677668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8F99176-A74E-3CB7-60A5-C705DDC15E8C}"/>
              </a:ext>
            </a:extLst>
          </p:cNvPr>
          <p:cNvSpPr txBox="1"/>
          <p:nvPr/>
        </p:nvSpPr>
        <p:spPr>
          <a:xfrm>
            <a:off x="258550" y="1599921"/>
            <a:ext cx="1620957" cy="4439677"/>
          </a:xfrm>
          <a:prstGeom prst="rect">
            <a:avLst/>
          </a:prstGeom>
          <a:noFill/>
        </p:spPr>
        <p:txBody>
          <a:bodyPr wrap="none" rtlCol="0">
            <a:spAutoFit/>
          </a:bodyPr>
          <a:lstStyle/>
          <a:p>
            <a:pPr>
              <a:lnSpc>
                <a:spcPct val="150000"/>
              </a:lnSpc>
            </a:pPr>
            <a:r>
              <a:rPr lang="zh-CN" altLang="en-US" sz="1400" b="1" dirty="0">
                <a:solidFill>
                  <a:schemeClr val="accent1">
                    <a:lumMod val="75000"/>
                  </a:schemeClr>
                </a:solidFill>
              </a:rPr>
              <a:t>十大机器学习算法</a:t>
            </a:r>
            <a:endParaRPr lang="en-US" altLang="zh-CN" sz="1400" b="1" dirty="0">
              <a:solidFill>
                <a:schemeClr val="accent1">
                  <a:lumMod val="75000"/>
                </a:schemeClr>
              </a:solidFill>
            </a:endParaRPr>
          </a:p>
          <a:p>
            <a:pPr>
              <a:lnSpc>
                <a:spcPct val="150000"/>
              </a:lnSpc>
            </a:pPr>
            <a:r>
              <a:rPr lang="zh-CN" altLang="en-US" sz="1400" b="1" dirty="0">
                <a:solidFill>
                  <a:schemeClr val="accent1">
                    <a:lumMod val="75000"/>
                  </a:schemeClr>
                </a:solidFill>
              </a:rPr>
              <a:t>（初学者）：</a:t>
            </a:r>
            <a:endParaRPr lang="en-US" altLang="zh-CN" sz="1400" b="1" dirty="0">
              <a:solidFill>
                <a:schemeClr val="accent1">
                  <a:lumMod val="75000"/>
                </a:schemeClr>
              </a:solidFill>
            </a:endParaRPr>
          </a:p>
          <a:p>
            <a:pPr>
              <a:lnSpc>
                <a:spcPct val="150000"/>
              </a:lnSpc>
            </a:pP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chemeClr val="accent1">
                    <a:lumMod val="75000"/>
                  </a:schemeClr>
                </a:solidFill>
              </a:rPr>
              <a:t>线性回归</a:t>
            </a: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chemeClr val="accent1">
                    <a:lumMod val="75000"/>
                  </a:schemeClr>
                </a:solidFill>
              </a:rPr>
              <a:t>逻辑斯蒂回归</a:t>
            </a: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rgbClr val="C00000"/>
                </a:solidFill>
              </a:rPr>
              <a:t>决策树</a:t>
            </a:r>
            <a:endParaRPr lang="en-US" altLang="zh-CN" sz="1400" b="1" dirty="0">
              <a:solidFill>
                <a:srgbClr val="C00000"/>
              </a:solidFill>
            </a:endParaRPr>
          </a:p>
          <a:p>
            <a:pPr marL="257175" indent="-257175">
              <a:lnSpc>
                <a:spcPct val="125000"/>
              </a:lnSpc>
              <a:buAutoNum type="arabicPeriod"/>
            </a:pPr>
            <a:r>
              <a:rPr lang="zh-CN" altLang="en-US" sz="1400" b="1" dirty="0">
                <a:solidFill>
                  <a:schemeClr val="accent1">
                    <a:lumMod val="75000"/>
                  </a:schemeClr>
                </a:solidFill>
              </a:rPr>
              <a:t>支持向量机</a:t>
            </a:r>
            <a:endParaRPr lang="en-US" altLang="zh-CN" sz="1400" b="1" dirty="0">
              <a:solidFill>
                <a:schemeClr val="accent1">
                  <a:lumMod val="75000"/>
                </a:schemeClr>
              </a:solidFill>
            </a:endParaRPr>
          </a:p>
          <a:p>
            <a:pPr marL="257175" indent="-257175">
              <a:lnSpc>
                <a:spcPct val="125000"/>
              </a:lnSpc>
              <a:buAutoNum type="arabicPeriod"/>
            </a:pPr>
            <a:r>
              <a:rPr lang="en-US" altLang="zh-CN" sz="1400" b="1" dirty="0">
                <a:solidFill>
                  <a:srgbClr val="C00000"/>
                </a:solidFill>
              </a:rPr>
              <a:t>K</a:t>
            </a:r>
            <a:r>
              <a:rPr lang="zh-CN" altLang="en-US" sz="1400" b="1" dirty="0">
                <a:solidFill>
                  <a:srgbClr val="C00000"/>
                </a:solidFill>
              </a:rPr>
              <a:t>近邻分类器</a:t>
            </a:r>
            <a:endParaRPr lang="en-US" altLang="zh-CN" sz="1400" b="1" dirty="0">
              <a:solidFill>
                <a:srgbClr val="C00000"/>
              </a:solidFill>
            </a:endParaRPr>
          </a:p>
          <a:p>
            <a:pPr marL="257175" indent="-257175">
              <a:lnSpc>
                <a:spcPct val="125000"/>
              </a:lnSpc>
              <a:buAutoNum type="arabicPeriod"/>
            </a:pPr>
            <a:r>
              <a:rPr lang="zh-CN" altLang="en-US" sz="1400" b="1" dirty="0">
                <a:solidFill>
                  <a:srgbClr val="C00000"/>
                </a:solidFill>
              </a:rPr>
              <a:t>朴素贝叶斯</a:t>
            </a:r>
            <a:endParaRPr lang="en-US" altLang="zh-CN" sz="1400" b="1" dirty="0">
              <a:solidFill>
                <a:srgbClr val="C00000"/>
              </a:solidFill>
            </a:endParaRPr>
          </a:p>
          <a:p>
            <a:pPr marL="257175" indent="-257175">
              <a:lnSpc>
                <a:spcPct val="125000"/>
              </a:lnSpc>
              <a:buAutoNum type="arabicPeriod"/>
            </a:pPr>
            <a:r>
              <a:rPr lang="en-US" altLang="zh-CN" sz="1400" b="1" dirty="0">
                <a:solidFill>
                  <a:schemeClr val="accent1">
                    <a:lumMod val="75000"/>
                  </a:schemeClr>
                </a:solidFill>
              </a:rPr>
              <a:t>K</a:t>
            </a:r>
            <a:r>
              <a:rPr lang="zh-CN" altLang="en-US" sz="1400" b="1" dirty="0">
                <a:solidFill>
                  <a:schemeClr val="accent1">
                    <a:lumMod val="75000"/>
                  </a:schemeClr>
                </a:solidFill>
              </a:rPr>
              <a:t>均值聚类</a:t>
            </a: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chemeClr val="accent1">
                    <a:lumMod val="75000"/>
                  </a:schemeClr>
                </a:solidFill>
              </a:rPr>
              <a:t>随机森林</a:t>
            </a: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chemeClr val="accent1">
                    <a:lumMod val="75000"/>
                  </a:schemeClr>
                </a:solidFill>
              </a:rPr>
              <a:t>降维算法</a:t>
            </a:r>
            <a:endParaRPr lang="en-US" altLang="zh-CN" sz="1400" b="1" dirty="0">
              <a:solidFill>
                <a:schemeClr val="accent1">
                  <a:lumMod val="75000"/>
                </a:schemeClr>
              </a:solidFill>
            </a:endParaRPr>
          </a:p>
          <a:p>
            <a:pPr marL="257175" indent="-257175">
              <a:lnSpc>
                <a:spcPct val="125000"/>
              </a:lnSpc>
              <a:buAutoNum type="arabicPeriod"/>
            </a:pPr>
            <a:r>
              <a:rPr lang="zh-CN" altLang="en-US" sz="1400" b="1" dirty="0">
                <a:solidFill>
                  <a:schemeClr val="accent1">
                    <a:lumMod val="75000"/>
                  </a:schemeClr>
                </a:solidFill>
              </a:rPr>
              <a:t>梯度提升与</a:t>
            </a:r>
            <a:endParaRPr lang="en-US" altLang="zh-CN" sz="1400" b="1" dirty="0">
              <a:solidFill>
                <a:schemeClr val="accent1">
                  <a:lumMod val="75000"/>
                </a:schemeClr>
              </a:solidFill>
            </a:endParaRPr>
          </a:p>
          <a:p>
            <a:pPr>
              <a:lnSpc>
                <a:spcPct val="125000"/>
              </a:lnSpc>
            </a:pPr>
            <a:r>
              <a:rPr lang="en-US" altLang="zh-CN" sz="1400" b="1" dirty="0">
                <a:solidFill>
                  <a:schemeClr val="accent1">
                    <a:lumMod val="75000"/>
                  </a:schemeClr>
                </a:solidFill>
              </a:rPr>
              <a:t>       </a:t>
            </a:r>
            <a:r>
              <a:rPr lang="zh-CN" altLang="en-US" sz="1400" b="1" dirty="0">
                <a:solidFill>
                  <a:schemeClr val="accent1">
                    <a:lumMod val="75000"/>
                  </a:schemeClr>
                </a:solidFill>
              </a:rPr>
              <a:t>自适应提升</a:t>
            </a:r>
            <a:endParaRPr lang="en-US" altLang="zh-CN" sz="1400" b="1" dirty="0">
              <a:solidFill>
                <a:schemeClr val="accent1">
                  <a:lumMod val="75000"/>
                </a:schemeClr>
              </a:solidFill>
            </a:endParaRPr>
          </a:p>
          <a:p>
            <a:pPr marL="257175" indent="-257175">
              <a:buAutoNum type="arabicPeriod"/>
            </a:pPr>
            <a:endParaRPr lang="en-US" altLang="zh-CN" sz="1350" dirty="0"/>
          </a:p>
          <a:p>
            <a:pPr marL="257175" indent="-257175">
              <a:buAutoNum type="arabicPeriod"/>
            </a:pPr>
            <a:endParaRPr lang="zh-CN" altLang="en-US" sz="1350" dirty="0"/>
          </a:p>
        </p:txBody>
      </p:sp>
      <p:pic>
        <p:nvPicPr>
          <p:cNvPr id="4" name="图片 3">
            <a:extLst>
              <a:ext uri="{FF2B5EF4-FFF2-40B4-BE49-F238E27FC236}">
                <a16:creationId xmlns:a16="http://schemas.microsoft.com/office/drawing/2014/main" id="{67A386B2-AB0E-7050-F631-4E9975A76D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075" y="669239"/>
            <a:ext cx="5316800" cy="5711896"/>
          </a:xfrm>
          <a:prstGeom prst="rect">
            <a:avLst/>
          </a:prstGeom>
          <a:noFill/>
          <a:ln>
            <a:noFill/>
          </a:ln>
        </p:spPr>
      </p:pic>
      <p:sp>
        <p:nvSpPr>
          <p:cNvPr id="6" name="灯片编号占位符 5">
            <a:extLst>
              <a:ext uri="{FF2B5EF4-FFF2-40B4-BE49-F238E27FC236}">
                <a16:creationId xmlns:a16="http://schemas.microsoft.com/office/drawing/2014/main" id="{9D2135DF-42F7-8C1D-9D3E-77F19D6FEEB6}"/>
              </a:ext>
            </a:extLst>
          </p:cNvPr>
          <p:cNvSpPr>
            <a:spLocks noGrp="1"/>
          </p:cNvSpPr>
          <p:nvPr>
            <p:ph type="sldNum" sz="quarter" idx="12"/>
          </p:nvPr>
        </p:nvSpPr>
        <p:spPr/>
        <p:txBody>
          <a:bodyPr/>
          <a:lstStyle/>
          <a:p>
            <a:fld id="{DA04A3ED-EE7A-4E19-90BC-E8E086817459}" type="slidenum">
              <a:rPr lang="zh-CN" altLang="en-US" smtClean="0"/>
              <a:t>9</a:t>
            </a:fld>
            <a:endParaRPr lang="zh-CN" altLang="en-US"/>
          </a:p>
        </p:txBody>
      </p:sp>
    </p:spTree>
    <p:extLst>
      <p:ext uri="{BB962C8B-B14F-4D97-AF65-F5344CB8AC3E}">
        <p14:creationId xmlns:p14="http://schemas.microsoft.com/office/powerpoint/2010/main" val="427393210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1169</TotalTime>
  <Words>1498</Words>
  <Application>Microsoft Office PowerPoint</Application>
  <PresentationFormat>全屏显示(4:3)</PresentationFormat>
  <Paragraphs>344</Paragraphs>
  <Slides>33</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Microsoft JhengHei</vt:lpstr>
      <vt:lpstr>等线</vt:lpstr>
      <vt:lpstr>微软雅黑</vt:lpstr>
      <vt:lpstr>微软雅黑 Light</vt:lpstr>
      <vt:lpstr>Arial</vt:lpstr>
      <vt:lpstr>Calibri</vt:lpstr>
      <vt:lpstr>Calibri Light</vt:lpstr>
      <vt:lpstr>Cambria Math</vt:lpstr>
      <vt:lpstr>Curlz MT</vt:lpstr>
      <vt:lpstr>Wingdings 3</vt:lpstr>
      <vt:lpstr>Office 主题​​</vt:lpstr>
      <vt:lpstr>模式识别与统计学习</vt:lpstr>
      <vt:lpstr>教材</vt:lpstr>
      <vt:lpstr>参考书…</vt:lpstr>
      <vt:lpstr>Reference</vt:lpstr>
      <vt:lpstr>网络视频资源</vt:lpstr>
      <vt:lpstr>网络视频资源</vt:lpstr>
      <vt:lpstr>网络视频资源</vt:lpstr>
      <vt:lpstr>外文网络视频资源</vt:lpstr>
      <vt:lpstr>导图</vt:lpstr>
      <vt:lpstr>如何学习？</vt:lpstr>
      <vt:lpstr>小复习一</vt:lpstr>
      <vt:lpstr>PowerPoint 演示文稿</vt:lpstr>
      <vt:lpstr>1. 统计学习的基础概念与定义</vt:lpstr>
      <vt:lpstr>1. 统计学习的基础概念与定义</vt:lpstr>
      <vt:lpstr>1. 统计学习的基础概念与定义</vt:lpstr>
      <vt:lpstr>1. 统计学习的基础概念与定义</vt:lpstr>
      <vt:lpstr>1. 统计学习的基础概念与定义</vt:lpstr>
      <vt:lpstr>1. 统计学习的基础概念与定义</vt:lpstr>
      <vt:lpstr>1. 统计学习的基础概念与定义</vt:lpstr>
      <vt:lpstr>1. 统计学习的基础概念与定义</vt:lpstr>
      <vt:lpstr>1. 统计学习的基础概念与定义</vt:lpstr>
      <vt:lpstr>PowerPoint 演示文稿</vt:lpstr>
      <vt:lpstr>PowerPoint 演示文稿</vt:lpstr>
      <vt:lpstr>1. 统计学习的基础概念与定义 </vt:lpstr>
      <vt:lpstr>PowerPoint 演示文稿</vt:lpstr>
      <vt:lpstr>PowerPoint 演示文稿</vt:lpstr>
      <vt:lpstr>PowerPoint 演示文稿</vt:lpstr>
      <vt:lpstr>方法小复习</vt:lpstr>
      <vt:lpstr>1. 感知机</vt:lpstr>
      <vt:lpstr>2. K近邻分类器</vt:lpstr>
      <vt:lpstr>3. 朴素贝叶斯分类器</vt:lpstr>
      <vt:lpstr>4. 线性回归（最小二乘法）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统计学习方法</dc:title>
  <dc:creator>zhao haitao</dc:creator>
  <cp:lastModifiedBy>zhao haitao</cp:lastModifiedBy>
  <cp:revision>62</cp:revision>
  <dcterms:created xsi:type="dcterms:W3CDTF">2019-10-17T01:27:12Z</dcterms:created>
  <dcterms:modified xsi:type="dcterms:W3CDTF">2023-03-20T16:23:08Z</dcterms:modified>
</cp:coreProperties>
</file>